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559" r:id="rId2"/>
    <p:sldId id="54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62" r:id="rId22"/>
    <p:sldId id="561" r:id="rId23"/>
    <p:sldId id="329" r:id="rId24"/>
    <p:sldId id="504" r:id="rId25"/>
    <p:sldId id="518" r:id="rId26"/>
    <p:sldId id="519" r:id="rId27"/>
    <p:sldId id="527" r:id="rId28"/>
    <p:sldId id="495" r:id="rId29"/>
    <p:sldId id="496" r:id="rId30"/>
    <p:sldId id="510" r:id="rId31"/>
    <p:sldId id="531" r:id="rId32"/>
    <p:sldId id="530" r:id="rId33"/>
    <p:sldId id="502" r:id="rId34"/>
    <p:sldId id="528" r:id="rId35"/>
    <p:sldId id="500" r:id="rId36"/>
    <p:sldId id="499" r:id="rId37"/>
    <p:sldId id="507" r:id="rId38"/>
    <p:sldId id="485" r:id="rId39"/>
    <p:sldId id="532" r:id="rId40"/>
    <p:sldId id="503" r:id="rId41"/>
    <p:sldId id="506" r:id="rId42"/>
    <p:sldId id="511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522" r:id="rId51"/>
    <p:sldId id="316" r:id="rId52"/>
    <p:sldId id="520" r:id="rId53"/>
    <p:sldId id="521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9E4FF"/>
    <a:srgbClr val="FFFFD5"/>
    <a:srgbClr val="FFFFCC"/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862" y="62"/>
      </p:cViewPr>
      <p:guideLst>
        <p:guide orient="horz" pos="235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.vanderberg\Documents\Projects\112546%20Algoa%20Recon%20Support\03%20Prj%20Delivery\01%20Recon%20Strategy\05%20Interventions%20&amp;%20Technical%20Support\01%20Water%20Use%20&amp;%20Requirements\Water%20use%20&amp;%20Scenarios%202017_Sep17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.vanderberg\Documents\Projects\112546%20Algoa%20Recon%20Support\03%20Prj%20Delivery\01%20Recon%20Strategy\05%20Interventions%20&amp;%20Technical%20Support\01%20Water%20Use%20&amp;%20Requirements\Water%20use%20&amp;%20Scenarios%202017_Sep17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.vanderberg\Documents\Projects\112546%20Algoa%20Recon%20Support\03%20Prj%20Delivery\01%20Recon%20Strategy\05%20Interventions%20&amp;%20Technical%20Support\01%20Water%20Use%20&amp;%20Requirements\Water%20use%20&amp;%20Scenarios%202017_Sep17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AWSS Total Annual Historical Use (million m</a:t>
            </a:r>
            <a:r>
              <a:rPr lang="en-US" sz="1800" b="1" i="0" u="none" strike="noStrike" baseline="300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/a)</a:t>
            </a:r>
            <a:endParaRPr lang="en-US"/>
          </a:p>
        </c:rich>
      </c:tx>
      <c:layout>
        <c:manualLayout>
          <c:xMode val="edge"/>
          <c:yMode val="edge"/>
          <c:x val="0.1851869440444458"/>
          <c:y val="3.457202343377964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63512975274977"/>
          <c:y val="0.11527303556082039"/>
          <c:w val="0.78689604460920981"/>
          <c:h val="0.72396584618099213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6995930447650759E-3"/>
                  <c:y val="5.89970501474926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053740779768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077673284569525E-3"/>
                  <c:y val="-2.8099754127151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449320794148381E-2"/>
                  <c:y val="2.4587284861257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7077673284569838E-3"/>
                  <c:y val="-1.4049877063575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948575656677765E-2"/>
                  <c:y val="1.1799410029498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415534656913968E-3"/>
                  <c:y val="1.4049877063575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966213862765587E-3"/>
                  <c:y val="1.7562346329469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246603970741903E-3"/>
                  <c:y val="2.107481559536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189588121684567E-2"/>
                  <c:y val="3.035026595126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5560546509451618E-2"/>
                  <c:y val="-3.318584070796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274695660254637E-2"/>
                  <c:y val="2.574002574002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6.6472114137483912E-2"/>
                  <c:y val="-7.4156470152020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5395590142671971E-2"/>
                  <c:y val="-3.337041156840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1"/>
            <c:trendlineLbl>
              <c:layout>
                <c:manualLayout>
                  <c:x val="3.9152521048051413E-3"/>
                  <c:y val="0.21430986310248482"/>
                </c:manualLayout>
              </c:layout>
              <c:numFmt formatCode="General" sourceLinked="0"/>
            </c:trendlineLbl>
          </c:trendline>
          <c:cat>
            <c:strRef>
              <c:f>'Historical Jul-Jun'!$D$6:$D$22</c:f>
              <c:strCache>
                <c:ptCount val="17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</c:strCache>
            </c:strRef>
          </c:cat>
          <c:val>
            <c:numRef>
              <c:f>'Historical Jul-Jun'!$N$6:$N$23</c:f>
              <c:numCache>
                <c:formatCode>0.0</c:formatCode>
                <c:ptCount val="18"/>
                <c:pt idx="0">
                  <c:v>112.482</c:v>
                </c:pt>
                <c:pt idx="1">
                  <c:v>132.847925</c:v>
                </c:pt>
                <c:pt idx="2">
                  <c:v>136.88299999999998</c:v>
                </c:pt>
                <c:pt idx="3">
                  <c:v>136.99600000000001</c:v>
                </c:pt>
                <c:pt idx="4">
                  <c:v>141.36027999999999</c:v>
                </c:pt>
                <c:pt idx="5">
                  <c:v>130.24867</c:v>
                </c:pt>
                <c:pt idx="6">
                  <c:v>136.33625000000001</c:v>
                </c:pt>
                <c:pt idx="7">
                  <c:v>144.93346</c:v>
                </c:pt>
                <c:pt idx="8">
                  <c:v>157.68650300000002</c:v>
                </c:pt>
                <c:pt idx="9">
                  <c:v>168.169512</c:v>
                </c:pt>
                <c:pt idx="10">
                  <c:v>143.117726</c:v>
                </c:pt>
                <c:pt idx="11">
                  <c:v>121.33099799999999</c:v>
                </c:pt>
                <c:pt idx="12">
                  <c:v>146.03465</c:v>
                </c:pt>
                <c:pt idx="13">
                  <c:v>158.29369199999999</c:v>
                </c:pt>
                <c:pt idx="14">
                  <c:v>167.243484</c:v>
                </c:pt>
                <c:pt idx="15">
                  <c:v>167.36748599999999</c:v>
                </c:pt>
                <c:pt idx="16">
                  <c:v>176.55415100000002</c:v>
                </c:pt>
                <c:pt idx="17">
                  <c:v>180.62299999999999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983392"/>
        <c:axId val="327981824"/>
      </c:lineChart>
      <c:catAx>
        <c:axId val="3279833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50163202095391635"/>
              <c:y val="0.92613916250047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981824"/>
        <c:crosses val="autoZero"/>
        <c:auto val="1"/>
        <c:lblAlgn val="ctr"/>
        <c:lblOffset val="100"/>
        <c:tickLblSkip val="2"/>
        <c:noMultiLvlLbl val="0"/>
      </c:catAx>
      <c:valAx>
        <c:axId val="327981824"/>
        <c:scaling>
          <c:orientation val="minMax"/>
          <c:max val="190"/>
          <c:min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Million m</a:t>
                </a:r>
                <a:r>
                  <a:rPr lang="en-US" sz="1800" b="1" i="0" u="none" strike="noStrike" baseline="30000">
                    <a:solidFill>
                      <a:srgbClr val="000000"/>
                    </a:solidFill>
                    <a:latin typeface="Calibri"/>
                    <a:cs typeface="Calibri"/>
                  </a:rPr>
                  <a:t>3</a:t>
                </a: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/a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3.0227129644624054E-2"/>
              <c:y val="0.3677313205929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98339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69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AWSS Historical  Water Use Breakdown (million m</a:t>
            </a:r>
            <a:r>
              <a:rPr lang="en-US" sz="1800" b="1" i="0" u="none" strike="noStrike" baseline="300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/a)</a:t>
            </a:r>
            <a:endParaRPr lang="en-US"/>
          </a:p>
        </c:rich>
      </c:tx>
      <c:layout>
        <c:manualLayout>
          <c:xMode val="edge"/>
          <c:yMode val="edge"/>
          <c:x val="0.19762928101965793"/>
          <c:y val="1.24545143322126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7376666304882"/>
          <c:y val="0.11527303556082039"/>
          <c:w val="0.73464681299735946"/>
          <c:h val="0.72125493097416593"/>
        </c:manualLayout>
      </c:layout>
      <c:areaChart>
        <c:grouping val="stacked"/>
        <c:varyColors val="0"/>
        <c:ser>
          <c:idx val="0"/>
          <c:order val="0"/>
          <c:tx>
            <c:v>NMBM </c:v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Summary!$B$6:$B$23</c:f>
              <c:strCache>
                <c:ptCount val="18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</c:strCache>
            </c:strRef>
          </c:cat>
          <c:val>
            <c:numRef>
              <c:f>Summary!$C$6:$C$23</c:f>
              <c:numCache>
                <c:formatCode>0.0</c:formatCode>
                <c:ptCount val="18"/>
                <c:pt idx="0">
                  <c:v>72.17</c:v>
                </c:pt>
                <c:pt idx="1">
                  <c:v>73.62</c:v>
                </c:pt>
                <c:pt idx="2">
                  <c:v>74.569999999999993</c:v>
                </c:pt>
                <c:pt idx="3">
                  <c:v>77.940000000000012</c:v>
                </c:pt>
                <c:pt idx="4">
                  <c:v>80.400000000000006</c:v>
                </c:pt>
                <c:pt idx="5">
                  <c:v>79.77000000000001</c:v>
                </c:pt>
                <c:pt idx="6">
                  <c:v>83.17</c:v>
                </c:pt>
                <c:pt idx="7">
                  <c:v>87.820000000000007</c:v>
                </c:pt>
                <c:pt idx="8">
                  <c:v>94.17</c:v>
                </c:pt>
                <c:pt idx="9">
                  <c:v>98.210000000000008</c:v>
                </c:pt>
                <c:pt idx="10">
                  <c:v>91.15</c:v>
                </c:pt>
                <c:pt idx="11">
                  <c:v>85.29</c:v>
                </c:pt>
                <c:pt idx="12">
                  <c:v>89.66</c:v>
                </c:pt>
                <c:pt idx="13">
                  <c:v>95.155999999999992</c:v>
                </c:pt>
                <c:pt idx="14">
                  <c:v>104.16</c:v>
                </c:pt>
                <c:pt idx="15">
                  <c:v>107.39</c:v>
                </c:pt>
                <c:pt idx="16">
                  <c:v>110.19000000000001</c:v>
                </c:pt>
                <c:pt idx="17">
                  <c:v>107.75305999999999</c:v>
                </c:pt>
              </c:numCache>
            </c:numRef>
          </c:val>
        </c:ser>
        <c:ser>
          <c:idx val="1"/>
          <c:order val="1"/>
          <c:tx>
            <c:v>Small Towns</c:v>
          </c:tx>
          <c:spPr>
            <a:ln w="25400">
              <a:noFill/>
            </a:ln>
          </c:spPr>
          <c:cat>
            <c:strRef>
              <c:f>Summary!$B$6:$B$23</c:f>
              <c:strCache>
                <c:ptCount val="18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</c:strCache>
            </c:strRef>
          </c:cat>
          <c:val>
            <c:numRef>
              <c:f>Summary!$D$6:$D$23</c:f>
              <c:numCache>
                <c:formatCode>0.0</c:formatCode>
                <c:ptCount val="18"/>
                <c:pt idx="0">
                  <c:v>1.8938999999999999</c:v>
                </c:pt>
                <c:pt idx="1">
                  <c:v>2.3096749999999999</c:v>
                </c:pt>
                <c:pt idx="2">
                  <c:v>2.6550600000000002</c:v>
                </c:pt>
                <c:pt idx="3">
                  <c:v>2.8756300000000001</c:v>
                </c:pt>
                <c:pt idx="4">
                  <c:v>2.9522000000000004</c:v>
                </c:pt>
                <c:pt idx="5">
                  <c:v>3.4448999999999996</c:v>
                </c:pt>
                <c:pt idx="6">
                  <c:v>4.0216000000000003</c:v>
                </c:pt>
                <c:pt idx="7">
                  <c:v>4.4638</c:v>
                </c:pt>
                <c:pt idx="8">
                  <c:v>4.8369</c:v>
                </c:pt>
                <c:pt idx="9">
                  <c:v>6.0786899999999999</c:v>
                </c:pt>
                <c:pt idx="10">
                  <c:v>5.5963700000000003</c:v>
                </c:pt>
                <c:pt idx="11">
                  <c:v>5.1268599999999998</c:v>
                </c:pt>
                <c:pt idx="12">
                  <c:v>5.0636799999999997</c:v>
                </c:pt>
                <c:pt idx="13">
                  <c:v>5.1136799999999996</c:v>
                </c:pt>
                <c:pt idx="14">
                  <c:v>4.8635700000000002</c:v>
                </c:pt>
                <c:pt idx="15">
                  <c:v>6.7063649999999999</c:v>
                </c:pt>
                <c:pt idx="16">
                  <c:v>6.7858749999999999</c:v>
                </c:pt>
                <c:pt idx="17">
                  <c:v>7.0469400000000002</c:v>
                </c:pt>
              </c:numCache>
            </c:numRef>
          </c:val>
        </c:ser>
        <c:ser>
          <c:idx val="2"/>
          <c:order val="2"/>
          <c:tx>
            <c:v>Irrigation</c:v>
          </c:tx>
          <c:spPr>
            <a:ln w="25400">
              <a:noFill/>
            </a:ln>
          </c:spPr>
          <c:cat>
            <c:strRef>
              <c:f>Summary!$B$6:$B$23</c:f>
              <c:strCache>
                <c:ptCount val="18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</c:strCache>
            </c:strRef>
          </c:cat>
          <c:val>
            <c:numRef>
              <c:f>Summary!$E$6:$E$23</c:f>
              <c:numCache>
                <c:formatCode>0.0</c:formatCode>
                <c:ptCount val="18"/>
                <c:pt idx="0">
                  <c:v>27.542999999999999</c:v>
                </c:pt>
                <c:pt idx="1">
                  <c:v>41.198</c:v>
                </c:pt>
                <c:pt idx="2">
                  <c:v>45.591999999999999</c:v>
                </c:pt>
                <c:pt idx="3">
                  <c:v>43.726999999999997</c:v>
                </c:pt>
                <c:pt idx="4">
                  <c:v>47.641999999999996</c:v>
                </c:pt>
                <c:pt idx="5">
                  <c:v>39.426000000000002</c:v>
                </c:pt>
                <c:pt idx="6">
                  <c:v>40.744</c:v>
                </c:pt>
                <c:pt idx="7">
                  <c:v>45.931999999999995</c:v>
                </c:pt>
                <c:pt idx="8">
                  <c:v>51.155999999999999</c:v>
                </c:pt>
                <c:pt idx="9">
                  <c:v>59.197165999999996</c:v>
                </c:pt>
                <c:pt idx="10">
                  <c:v>43.591912000000001</c:v>
                </c:pt>
                <c:pt idx="11">
                  <c:v>25.647089999999999</c:v>
                </c:pt>
                <c:pt idx="12">
                  <c:v>45.386958</c:v>
                </c:pt>
                <c:pt idx="13">
                  <c:v>50.4</c:v>
                </c:pt>
                <c:pt idx="14">
                  <c:v>52.284399999999998</c:v>
                </c:pt>
                <c:pt idx="15">
                  <c:v>47.840387999999997</c:v>
                </c:pt>
                <c:pt idx="16">
                  <c:v>52.978276000000001</c:v>
                </c:pt>
                <c:pt idx="17">
                  <c:v>58.78</c:v>
                </c:pt>
              </c:numCache>
            </c:numRef>
          </c:val>
        </c:ser>
        <c:ser>
          <c:idx val="3"/>
          <c:order val="3"/>
          <c:tx>
            <c:v>Canal Losses</c:v>
          </c:tx>
          <c:spPr>
            <a:ln w="25400">
              <a:noFill/>
            </a:ln>
          </c:spPr>
          <c:cat>
            <c:strRef>
              <c:f>Summary!$B$6:$B$23</c:f>
              <c:strCache>
                <c:ptCount val="18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</c:strCache>
            </c:strRef>
          </c:cat>
          <c:val>
            <c:numRef>
              <c:f>Summary!$F$6:$F$23</c:f>
              <c:numCache>
                <c:formatCode>0.0</c:formatCode>
                <c:ptCount val="18"/>
                <c:pt idx="0">
                  <c:v>14.575100000000001</c:v>
                </c:pt>
                <c:pt idx="1">
                  <c:v>19.420249999999999</c:v>
                </c:pt>
                <c:pt idx="2">
                  <c:v>17.765940000000001</c:v>
                </c:pt>
                <c:pt idx="3">
                  <c:v>16.153370000000002</c:v>
                </c:pt>
                <c:pt idx="4">
                  <c:v>14.066079999999999</c:v>
                </c:pt>
                <c:pt idx="5">
                  <c:v>11.30777</c:v>
                </c:pt>
                <c:pt idx="6">
                  <c:v>12.10065</c:v>
                </c:pt>
                <c:pt idx="7">
                  <c:v>10.41766</c:v>
                </c:pt>
                <c:pt idx="8">
                  <c:v>11.223603000000001</c:v>
                </c:pt>
                <c:pt idx="9">
                  <c:v>8.3836560000000002</c:v>
                </c:pt>
                <c:pt idx="10">
                  <c:v>6.479444</c:v>
                </c:pt>
                <c:pt idx="11">
                  <c:v>8.9670480000000001</c:v>
                </c:pt>
                <c:pt idx="12">
                  <c:v>9.6240120000000005</c:v>
                </c:pt>
                <c:pt idx="13">
                  <c:v>7.6240119999999996</c:v>
                </c:pt>
                <c:pt idx="14">
                  <c:v>5.9355140000000004</c:v>
                </c:pt>
                <c:pt idx="15">
                  <c:v>5.430733</c:v>
                </c:pt>
                <c:pt idx="16">
                  <c:v>6.6</c:v>
                </c:pt>
                <c:pt idx="17">
                  <c:v>7.0430000000000001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983000"/>
        <c:axId val="327983784"/>
      </c:areaChart>
      <c:catAx>
        <c:axId val="327983000"/>
        <c:scaling>
          <c:orientation val="minMax"/>
        </c:scaling>
        <c:delete val="0"/>
        <c:axPos val="b"/>
        <c:majorGridlines/>
        <c:minorGridlines>
          <c:spPr>
            <a:ln>
              <a:solidFill>
                <a:schemeClr val="accent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983784"/>
        <c:crosses val="autoZero"/>
        <c:auto val="1"/>
        <c:lblAlgn val="ctr"/>
        <c:lblOffset val="100"/>
        <c:tickLblSkip val="1"/>
        <c:noMultiLvlLbl val="0"/>
      </c:catAx>
      <c:valAx>
        <c:axId val="327983784"/>
        <c:scaling>
          <c:orientation val="minMax"/>
          <c:min val="0"/>
        </c:scaling>
        <c:delete val="0"/>
        <c:axPos val="l"/>
        <c:majorGridlines>
          <c:spPr>
            <a:ln cmpd="sng"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Million m</a:t>
                </a:r>
                <a:r>
                  <a:rPr lang="en-US" baseline="30000"/>
                  <a:t>3</a:t>
                </a:r>
                <a:r>
                  <a:rPr lang="en-US"/>
                  <a:t>/a</a:t>
                </a:r>
              </a:p>
            </c:rich>
          </c:tx>
          <c:layout>
            <c:manualLayout>
              <c:xMode val="edge"/>
              <c:yMode val="edge"/>
              <c:x val="1.6943698374217681E-2"/>
              <c:y val="0.34886115438124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98300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5485499657370412"/>
          <c:y val="0.26914463760073731"/>
          <c:w val="0.13236055622357551"/>
          <c:h val="0.40199991708205368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E1E1FF"/>
        </a:gs>
        <a:gs pos="83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Narrow" pitchFamily="34" charset="0"/>
              </a:defRPr>
            </a:pPr>
            <a:r>
              <a:rPr lang="en-US">
                <a:latin typeface="Arial Narrow" pitchFamily="34" charset="0"/>
              </a:rPr>
              <a:t>Current potable water use from the AWSS</a:t>
            </a:r>
          </a:p>
          <a:p>
            <a:pPr>
              <a:defRPr>
                <a:latin typeface="Arial Narrow" pitchFamily="34" charset="0"/>
              </a:defRPr>
            </a:pPr>
            <a:r>
              <a:rPr lang="en-US" sz="1400" baseline="0">
                <a:latin typeface="Arial Narrow" pitchFamily="34" charset="0"/>
              </a:rPr>
              <a:t>(million m</a:t>
            </a:r>
            <a:r>
              <a:rPr lang="en-US" sz="1400" baseline="30000">
                <a:latin typeface="Arial Narrow" pitchFamily="34" charset="0"/>
              </a:rPr>
              <a:t>3</a:t>
            </a:r>
            <a:r>
              <a:rPr lang="en-US" sz="1400" baseline="0">
                <a:latin typeface="Arial Narrow" pitchFamily="34" charset="0"/>
              </a:rPr>
              <a:t>/a)</a:t>
            </a:r>
            <a:endParaRPr lang="en-US" sz="1400">
              <a:latin typeface="Arial Narrow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31802759688308E-4"/>
          <c:y val="0.26496916213646671"/>
          <c:w val="0.82504559205303696"/>
          <c:h val="0.661719877894520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8"/>
          </c:dPt>
          <c:dLbls>
            <c:dLbl>
              <c:idx val="0"/>
              <c:layout>
                <c:manualLayout>
                  <c:x val="-0.18531846496027235"/>
                  <c:y val="-0.1126767048855735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376411565720496"/>
                  <c:y val="2.20318048479234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226987634720047E-2"/>
                  <c:y val="1.8781708014052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Summary!$B$34:$G$34</c:f>
              <c:strCache>
                <c:ptCount val="5"/>
                <c:pt idx="0">
                  <c:v>NMBM</c:v>
                </c:pt>
                <c:pt idx="1">
                  <c:v>Coega IDZ Potable</c:v>
                </c:pt>
                <c:pt idx="2">
                  <c:v>Small towns</c:v>
                </c:pt>
                <c:pt idx="3">
                  <c:v>Irrigation</c:v>
                </c:pt>
                <c:pt idx="4">
                  <c:v>Canal losses &amp; unaccounted-for-water</c:v>
                </c:pt>
              </c:strCache>
            </c:strRef>
          </c:cat>
          <c:val>
            <c:numRef>
              <c:f>Summary!$B$35:$F$35</c:f>
              <c:numCache>
                <c:formatCode>0.0</c:formatCode>
                <c:ptCount val="5"/>
                <c:pt idx="0">
                  <c:v>106.95005999999999</c:v>
                </c:pt>
                <c:pt idx="1">
                  <c:v>0.80300000000000005</c:v>
                </c:pt>
                <c:pt idx="2">
                  <c:v>7.0469400000000002</c:v>
                </c:pt>
                <c:pt idx="3">
                  <c:v>58.78</c:v>
                </c:pt>
                <c:pt idx="4">
                  <c:v>7.0430000000000001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4"/>
        <c:txPr>
          <a:bodyPr/>
          <a:lstStyle/>
          <a:p>
            <a:pPr>
              <a:defRPr sz="1500" b="1">
                <a:latin typeface="Arial Narrow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554117126711716"/>
          <c:y val="0.14660344440587675"/>
          <c:w val="0.25337235423177423"/>
          <c:h val="0.78375840434219457"/>
        </c:manualLayout>
      </c:layout>
      <c:overlay val="1"/>
      <c:spPr>
        <a:ln>
          <a:solidFill>
            <a:schemeClr val="accent1"/>
          </a:solidFill>
        </a:ln>
      </c:spPr>
      <c:txPr>
        <a:bodyPr/>
        <a:lstStyle/>
        <a:p>
          <a:pPr>
            <a:defRPr sz="1500" b="1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60E6D0-29FA-4C7A-A939-176EB387D217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E4679A-D642-4245-B074-D1211DAE6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6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F0AA97-76D0-4F84-98B8-F8447063C46D}" type="slidenum">
              <a:rPr lang="en-US" altLang="en-US" sz="1200" smtClean="0">
                <a:latin typeface="Calibri" panose="020F0502020204030204" pitchFamily="34" charset="0"/>
              </a:rPr>
              <a:pPr/>
              <a:t>10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B761AC-095D-4FB1-9B51-8B740D640254}" type="slidenum">
              <a:rPr lang="en-US" altLang="en-US" sz="1200" smtClean="0">
                <a:latin typeface="Calibri" panose="020F0502020204030204" pitchFamily="34" charset="0"/>
              </a:rPr>
              <a:pPr/>
              <a:t>11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8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smtClean="0"/>
              <a:t>Installing real-time monitoring at existing DWS off-take measuring points to get real-time data to WUA without 6 – 8 week delay.</a:t>
            </a:r>
          </a:p>
          <a:p>
            <a:r>
              <a:rPr lang="en-ZA" altLang="en-US" smtClean="0"/>
              <a:t>Install more measuring devices along the Great Fish River and main irrigation canals.</a:t>
            </a:r>
          </a:p>
          <a:p>
            <a:r>
              <a:rPr lang="en-ZA" altLang="en-US" smtClean="0"/>
              <a:t>Measure flows at tail-end of canals to provide a comprehensive measure of total water use and return flows.</a:t>
            </a: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710B2F-00EF-46C2-B6CE-CAF6E75493F6}" type="slidenum">
              <a:rPr lang="en-US" altLang="en-US" sz="1200" smtClean="0">
                <a:latin typeface="Calibri" panose="020F0502020204030204" pitchFamily="34" charset="0"/>
              </a:rPr>
              <a:pPr/>
              <a:t>12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3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85016E-E3AD-45E7-8745-8930F309E771}" type="slidenum">
              <a:rPr lang="en-US" altLang="en-US" sz="1200" smtClean="0">
                <a:latin typeface="Calibri" panose="020F0502020204030204" pitchFamily="34" charset="0"/>
              </a:rPr>
              <a:pPr/>
              <a:t>13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8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0E159D-7E44-4F41-8D0C-EA5511E64C32}" type="slidenum">
              <a:rPr lang="en-US" altLang="en-US" sz="1200" smtClean="0">
                <a:latin typeface="Calibri" panose="020F0502020204030204" pitchFamily="34" charset="0"/>
              </a:rPr>
              <a:pPr/>
              <a:t>14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36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FA31EF-62F1-4C90-A8A1-1C14257F81F5}" type="slidenum">
              <a:rPr lang="en-US" altLang="en-US" sz="1200" smtClean="0">
                <a:latin typeface="Calibri" panose="020F0502020204030204" pitchFamily="34" charset="0"/>
              </a:rPr>
              <a:pPr/>
              <a:t>15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7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Final recommendations will be made for the reallocation of the potential water savings in the </a:t>
            </a:r>
            <a:r>
              <a:rPr lang="en-US" altLang="en-US" i="1" smtClean="0"/>
              <a:t>Alternative Reallocation Options </a:t>
            </a:r>
            <a:r>
              <a:rPr lang="en-US" altLang="en-US" smtClean="0"/>
              <a:t>sub</a:t>
            </a:r>
            <a:r>
              <a:rPr lang="en-US" altLang="en-US" i="1" smtClean="0"/>
              <a:t>-</a:t>
            </a:r>
            <a:r>
              <a:rPr lang="en-US" altLang="en-US" smtClean="0"/>
              <a:t>report.</a:t>
            </a: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FD67D7-0117-494B-99C3-D3CF53BE956A}" type="slidenum">
              <a:rPr lang="en-US" altLang="en-US" sz="1200" smtClean="0">
                <a:latin typeface="Calibri" panose="020F0502020204030204" pitchFamily="34" charset="0"/>
              </a:rPr>
              <a:pPr/>
              <a:t>16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2584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D02F0-FC07-4E6F-A787-786E28714B69}" type="slidenum">
              <a:rPr lang="en-US" altLang="en-US" sz="1200" smtClean="0">
                <a:latin typeface="Calibri" panose="020F0502020204030204" pitchFamily="34" charset="0"/>
              </a:rPr>
              <a:pPr/>
              <a:t>18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4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The capacity of the delivery bulk pipeline from Scheepersvlakte Balancing Dam to the Nooitgedagt WTW is 102.2 million m</a:t>
            </a:r>
            <a:r>
              <a:rPr lang="en-GB" altLang="en-US" baseline="30000" smtClean="0"/>
              <a:t>3</a:t>
            </a:r>
            <a:r>
              <a:rPr lang="en-GB" altLang="en-US" smtClean="0"/>
              <a:t>/a (280</a:t>
            </a:r>
            <a:r>
              <a:rPr lang="en-AU" altLang="en-US" smtClean="0"/>
              <a:t> Mℓ/day), and this is a realistic estimate to consider as the upper limit of the potential WUE water savings at this stage. For the transfer of water volumes higher than this capacity, a new pipeline would need to be constructed to the WTW. This pipeline capacity is 25.6 </a:t>
            </a:r>
            <a:r>
              <a:rPr lang="en-GB" altLang="en-US" smtClean="0"/>
              <a:t>million m</a:t>
            </a:r>
            <a:r>
              <a:rPr lang="en-GB" altLang="en-US" baseline="30000" smtClean="0"/>
              <a:t>3</a:t>
            </a:r>
            <a:r>
              <a:rPr lang="en-GB" altLang="en-US" smtClean="0"/>
              <a:t>/a (</a:t>
            </a:r>
            <a:r>
              <a:rPr lang="en-AU" altLang="en-US" smtClean="0"/>
              <a:t>70 Mℓ/day) more than the peak capacity of Phase 3 of the Nooitgedagt Low-Level Scheme.</a:t>
            </a: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BD9230-FE7E-4997-96BD-9C1EA0D30BCE}" type="slidenum">
              <a:rPr lang="en-US" altLang="en-US" sz="1200" smtClean="0">
                <a:latin typeface="Calibri" panose="020F0502020204030204" pitchFamily="34" charset="0"/>
              </a:rPr>
              <a:pPr/>
              <a:t>19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1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2080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188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920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955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043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009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259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498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2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974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89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6CE239-9480-46DD-83DC-94B8D6FFAF72}" type="slidenum">
              <a:rPr lang="en-US" altLang="en-US" sz="1200" smtClean="0">
                <a:latin typeface="Calibri" panose="020F0502020204030204" pitchFamily="34" charset="0"/>
              </a:rPr>
              <a:pPr/>
              <a:t>3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5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211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130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199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980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050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80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23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799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610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40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FF8994-AFC5-4B2A-8957-A8AA275DB5D2}" type="slidenum">
              <a:rPr lang="en-US" altLang="en-US" sz="1200" smtClean="0">
                <a:latin typeface="Calibri" panose="020F0502020204030204" pitchFamily="34" charset="0"/>
              </a:rPr>
              <a:pPr/>
              <a:t>4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27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789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008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778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51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769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7284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2716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6582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018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18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A294A0-3DE6-47A8-A3C1-D23AF7CDC82B}" type="slidenum">
              <a:rPr lang="en-US" altLang="en-US" sz="1200" smtClean="0">
                <a:latin typeface="Calibri" panose="020F0502020204030204" pitchFamily="34" charset="0"/>
              </a:rPr>
              <a:pPr/>
              <a:t>5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261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885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702C77-2636-4F27-8E50-CB174F0C9C9B}" type="slidenum">
              <a:rPr lang="en-GB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GB" alt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2849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0376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66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8B6BC6-2A71-475C-A91D-7D41E74AA0C5}" type="slidenum">
              <a:rPr lang="en-US" altLang="en-US" sz="1200" smtClean="0">
                <a:latin typeface="Calibri" panose="020F0502020204030204" pitchFamily="34" charset="0"/>
              </a:rPr>
              <a:pPr/>
              <a:t>6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2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4B779A-44DF-4A2B-8D7A-53B15D43B513}" type="slidenum">
              <a:rPr lang="en-US" altLang="en-US" sz="1200" smtClean="0">
                <a:latin typeface="Calibri" panose="020F0502020204030204" pitchFamily="34" charset="0"/>
              </a:rPr>
              <a:pPr/>
              <a:t>7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1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CAEE8D-68DC-4413-9288-3BDBC1BAFEE2}" type="slidenum">
              <a:rPr lang="en-US" altLang="en-US" sz="1200" smtClean="0">
                <a:latin typeface="Calibri" panose="020F0502020204030204" pitchFamily="34" charset="0"/>
              </a:rPr>
              <a:pPr/>
              <a:t>8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4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12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2C9C47BB-3EB4-48E5-8F61-53797A5A33C7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50B7A6D-469F-4C21-8EE6-F6D90F2EE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8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77E0F00-01BC-4BA0-9835-0F59E32C8904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4B41306-2FC9-416A-B1EF-A3DAA4D4B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5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EF6E66D-FEC7-4397-A0AA-55FD090FA442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68AD919-4783-48C5-A16A-8296026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2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A4ED162-9B07-4FC4-97DE-1429F3345D54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589FE73-892B-4881-8B29-BE70B279A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DBBBB64-E4C2-4407-B156-AA1AFA5B7057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1803A1B-59C6-4974-8AE2-12EB1E011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1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6A0D5E3B-35DC-4CAD-95F9-6592E1EEB647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AAF2908-819B-4975-97E2-824560EB6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DA5201A-E256-439B-AC56-7AC1E02D515C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C295356-CB9C-4622-8D7F-48FE3687E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3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DD1A0DA-2E92-45DC-A1D8-103B906CF93D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1F72A57-84B1-41BA-9AD0-25693D284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2A113990-8DC6-4C85-AD40-8049FC5E69ED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D1D4D9E-378C-4C6A-8A01-990CEF9E3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7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1EEF231-C7FB-4FB5-9EDC-88365AFBB780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9336BBC-EB4C-40EC-BBB8-AFB9C73E9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9668855-53DC-4079-8C4F-95894E173C94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127DD1F-E328-492E-A7AE-C6A791F21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2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pPr eaLnBrk="1" hangingPunct="1"/>
            <a:endParaRPr lang="en-US" altLang="en-US" sz="1800" dirty="0">
              <a:solidFill>
                <a:schemeClr val="bg1"/>
              </a:solidFill>
              <a:latin typeface="Gill Sans" pitchFamily="-84" charset="0"/>
            </a:endParaRP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pPr eaLnBrk="1" hangingPunct="1"/>
            <a:endParaRPr lang="en-US" altLang="en-US" sz="1400" dirty="0">
              <a:solidFill>
                <a:schemeClr val="bg1"/>
              </a:solidFill>
              <a:latin typeface="Gill Sans Light" pitchFamily="-84" charset="0"/>
            </a:endParaRP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31888" y="2074863"/>
            <a:ext cx="731361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Support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of the Water Reconciliation Strategy for the Algoa Water Supply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System</a:t>
            </a:r>
          </a:p>
          <a:p>
            <a:pPr>
              <a:defRPr/>
            </a:pP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SSC Meeting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ill Sans Light" charset="0"/>
              </a:rPr>
              <a:t>Aurecon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  <a:p>
            <a:pPr>
              <a:defRPr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ill Sans Light" charset="0"/>
              </a:rPr>
              <a:t>27 September 2017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415213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Short-listed WUE Interventions</a:t>
            </a:r>
            <a:endParaRPr lang="en-US" altLang="en-US" dirty="0" smtClean="0"/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Lining of earth canals in the GFRWUA</a:t>
            </a: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ZA" altLang="en-US">
                <a:solidFill>
                  <a:srgbClr val="000000"/>
                </a:solidFill>
              </a:rPr>
              <a:t>Improved measuring and monitoring</a:t>
            </a:r>
            <a:endParaRPr lang="en-GB" altLang="en-US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Clearing of reeds along the Great Fish River</a:t>
            </a: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Reduced operational releases at Elandsdrift Weir</a:t>
            </a: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Rehabilitation of Darlington Dam</a:t>
            </a:r>
          </a:p>
        </p:txBody>
      </p:sp>
    </p:spTree>
    <p:extLst>
      <p:ext uri="{BB962C8B-B14F-4D97-AF65-F5344CB8AC3E}">
        <p14:creationId xmlns:p14="http://schemas.microsoft.com/office/powerpoint/2010/main" val="26035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Concrete lining of canals: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lining of the 500 km of earth canals in the GFRWUA (Intervention 1) is not recommended to be considered </a:t>
            </a:r>
            <a:r>
              <a:rPr lang="en-US" altLang="en-US" sz="2000" dirty="0" smtClean="0">
                <a:solidFill>
                  <a:srgbClr val="000000"/>
                </a:solidFill>
              </a:rPr>
              <a:t>further, </a:t>
            </a:r>
            <a:r>
              <a:rPr lang="en-US" altLang="en-US" sz="2000" dirty="0">
                <a:solidFill>
                  <a:srgbClr val="000000"/>
                </a:solidFill>
              </a:rPr>
              <a:t>as the URV for this intervention is too </a:t>
            </a:r>
            <a:r>
              <a:rPr lang="en-US" altLang="en-US" sz="2000" dirty="0" smtClean="0">
                <a:solidFill>
                  <a:srgbClr val="000000"/>
                </a:solidFill>
              </a:rPr>
              <a:t>high.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Clearing of vegetation along canals is recommended.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lining of prioritised “hot spot” </a:t>
            </a:r>
            <a:r>
              <a:rPr lang="en-US" altLang="en-US" sz="2000" dirty="0" smtClean="0">
                <a:solidFill>
                  <a:srgbClr val="000000"/>
                </a:solidFill>
              </a:rPr>
              <a:t>high-loss canal </a:t>
            </a:r>
            <a:r>
              <a:rPr lang="en-US" altLang="en-US" sz="2000" dirty="0">
                <a:solidFill>
                  <a:srgbClr val="000000"/>
                </a:solidFill>
              </a:rPr>
              <a:t>sections </a:t>
            </a:r>
            <a:r>
              <a:rPr lang="en-US" altLang="en-US" sz="2000" dirty="0" smtClean="0">
                <a:solidFill>
                  <a:srgbClr val="000000"/>
                </a:solidFill>
              </a:rPr>
              <a:t>may </a:t>
            </a:r>
            <a:r>
              <a:rPr lang="en-US" altLang="en-US" sz="2000" dirty="0">
                <a:solidFill>
                  <a:srgbClr val="000000"/>
                </a:solidFill>
              </a:rPr>
              <a:t>be a more feasible option as this will potentially lead to large volumes of water savings at a lower cost. It is recommended that this sub-intervention be investigated in more detail. A pilot test case may be useful to ascertain actual costs and to test this sub-option.</a:t>
            </a:r>
          </a:p>
        </p:txBody>
      </p:sp>
    </p:spTree>
    <p:extLst>
      <p:ext uri="{BB962C8B-B14F-4D97-AF65-F5344CB8AC3E}">
        <p14:creationId xmlns:p14="http://schemas.microsoft.com/office/powerpoint/2010/main" val="29378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432675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Improved measuring and monitoring: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4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recommendations made for </a:t>
            </a:r>
            <a:r>
              <a:rPr lang="en-US" alt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altLang="en-US" sz="2000" dirty="0">
                <a:solidFill>
                  <a:srgbClr val="000000"/>
                </a:solidFill>
              </a:rPr>
              <a:t>measuring and monitoring (Intervention 2</a:t>
            </a:r>
            <a:r>
              <a:rPr lang="en-US" altLang="en-US" sz="2000" dirty="0" smtClean="0">
                <a:solidFill>
                  <a:srgbClr val="000000"/>
                </a:solidFill>
              </a:rPr>
              <a:t>) </a:t>
            </a:r>
            <a:r>
              <a:rPr lang="en-US" altLang="en-US" sz="2000" dirty="0">
                <a:solidFill>
                  <a:srgbClr val="000000"/>
                </a:solidFill>
              </a:rPr>
              <a:t>should be considered by the GFRWUA, LSRWUA and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DWS.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4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Although </a:t>
            </a:r>
            <a:r>
              <a:rPr lang="en-US" altLang="en-US" sz="2000" dirty="0">
                <a:solidFill>
                  <a:srgbClr val="000000"/>
                </a:solidFill>
              </a:rPr>
              <a:t>the potential water savings </a:t>
            </a:r>
            <a:r>
              <a:rPr lang="en-US" altLang="en-US" sz="2000" dirty="0" smtClean="0">
                <a:solidFill>
                  <a:srgbClr val="000000"/>
                </a:solidFill>
              </a:rPr>
              <a:t>are not easily quantifiable at present, </a:t>
            </a:r>
            <a:r>
              <a:rPr lang="en-US" altLang="en-US" sz="2000" dirty="0">
                <a:solidFill>
                  <a:srgbClr val="000000"/>
                </a:solidFill>
              </a:rPr>
              <a:t>this intervention will lead to improved management of the system and improved compliance to water allocations and water requests </a:t>
            </a:r>
            <a:r>
              <a:rPr lang="en-US" altLang="en-US" sz="2000" dirty="0" smtClean="0">
                <a:solidFill>
                  <a:srgbClr val="000000"/>
                </a:solidFill>
              </a:rPr>
              <a:t>made.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Removal of reeds: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removal of reeds along the Great Fish River (Intervention 3) </a:t>
            </a:r>
            <a:r>
              <a:rPr lang="en-US" altLang="en-US" sz="2000" dirty="0" smtClean="0">
                <a:solidFill>
                  <a:srgbClr val="000000"/>
                </a:solidFill>
              </a:rPr>
              <a:t>not be considered further.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Estimated </a:t>
            </a:r>
            <a:r>
              <a:rPr lang="en-US" altLang="en-US" sz="2000" dirty="0">
                <a:solidFill>
                  <a:srgbClr val="000000"/>
                </a:solidFill>
              </a:rPr>
              <a:t>potential water savings are very low in comparison to the other </a:t>
            </a:r>
            <a:r>
              <a:rPr lang="en-US" altLang="en-US" sz="2000" dirty="0" smtClean="0">
                <a:solidFill>
                  <a:srgbClr val="000000"/>
                </a:solidFill>
              </a:rPr>
              <a:t>interventions.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Removal of reeds may lead to unintended environmental consequences.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>
                <a:solidFill>
                  <a:srgbClr val="0070C0"/>
                </a:solidFill>
              </a:rPr>
              <a:t>Oper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ational releases: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9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 </a:t>
            </a:r>
            <a:r>
              <a:rPr lang="en-US" altLang="en-US" sz="2000" dirty="0">
                <a:solidFill>
                  <a:srgbClr val="000000"/>
                </a:solidFill>
              </a:rPr>
              <a:t>reduction in operational releases made at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Elandsdrift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and De Mistkraal weirs (Intervention 4) should be implemented in a step-wise manner.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9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reduction of operational releases at </a:t>
            </a:r>
            <a:r>
              <a:rPr lang="en-US" altLang="en-US" sz="2000" dirty="0" smtClean="0">
                <a:solidFill>
                  <a:srgbClr val="000000"/>
                </a:solidFill>
              </a:rPr>
              <a:t>Elandsdrift </a:t>
            </a:r>
            <a:r>
              <a:rPr lang="en-US" altLang="en-US" sz="2000" dirty="0">
                <a:solidFill>
                  <a:srgbClr val="000000"/>
                </a:solidFill>
              </a:rPr>
              <a:t>and De Mistkraal weirs </a:t>
            </a:r>
            <a:r>
              <a:rPr lang="en-US" altLang="en-US" sz="2000" dirty="0" smtClean="0">
                <a:solidFill>
                  <a:srgbClr val="000000"/>
                </a:solidFill>
              </a:rPr>
              <a:t>could </a:t>
            </a:r>
            <a:r>
              <a:rPr lang="en-US" altLang="en-US" sz="2000" dirty="0">
                <a:solidFill>
                  <a:srgbClr val="000000"/>
                </a:solidFill>
              </a:rPr>
              <a:t>reduce operational losses in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lower </a:t>
            </a:r>
            <a:r>
              <a:rPr lang="en-US" altLang="en-US" sz="2000" dirty="0">
                <a:solidFill>
                  <a:srgbClr val="000000"/>
                </a:solidFill>
              </a:rPr>
              <a:t>Fish River and result in a potential water saving of </a:t>
            </a:r>
            <a:r>
              <a:rPr lang="en-US" altLang="en-US" sz="2000" dirty="0" smtClean="0">
                <a:solidFill>
                  <a:srgbClr val="000000"/>
                </a:solidFill>
              </a:rPr>
              <a:t>a maximum of 33 </a:t>
            </a:r>
            <a:r>
              <a:rPr lang="en-US" altLang="en-US" sz="2000" dirty="0">
                <a:solidFill>
                  <a:srgbClr val="000000"/>
                </a:solidFill>
              </a:rPr>
              <a:t>million m</a:t>
            </a:r>
            <a:r>
              <a:rPr lang="en-US" altLang="en-US" sz="2000" baseline="30000" dirty="0">
                <a:solidFill>
                  <a:srgbClr val="000000"/>
                </a:solidFill>
              </a:rPr>
              <a:t>3</a:t>
            </a:r>
            <a:r>
              <a:rPr lang="en-US" altLang="en-US" sz="2000" dirty="0">
                <a:solidFill>
                  <a:srgbClr val="000000"/>
                </a:solidFill>
              </a:rPr>
              <a:t>/a, if the operational loss is halved.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9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This </a:t>
            </a:r>
            <a:r>
              <a:rPr lang="en-US" altLang="en-US" sz="2000" dirty="0">
                <a:solidFill>
                  <a:srgbClr val="000000"/>
                </a:solidFill>
              </a:rPr>
              <a:t>intervention has a low capital cost as it does not involve construction of water supply </a:t>
            </a:r>
            <a:r>
              <a:rPr lang="en-US" altLang="en-US" sz="2000" dirty="0" smtClean="0">
                <a:solidFill>
                  <a:srgbClr val="000000"/>
                </a:solidFill>
              </a:rPr>
              <a:t>infrastructure.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Refurbishment of Darlington Dam: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12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refurbishment of the Darlington Dam (Intervention 5) is currently being evaluated by the DWS. </a:t>
            </a: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refurbishment of </a:t>
            </a:r>
            <a:r>
              <a:rPr lang="en-US" altLang="en-US" sz="2000" dirty="0" smtClean="0">
                <a:solidFill>
                  <a:srgbClr val="000000"/>
                </a:solidFill>
              </a:rPr>
              <a:t>Darlington </a:t>
            </a:r>
            <a:r>
              <a:rPr lang="en-US" altLang="en-US" sz="2000" dirty="0">
                <a:solidFill>
                  <a:srgbClr val="000000"/>
                </a:solidFill>
              </a:rPr>
              <a:t>Dam </a:t>
            </a:r>
            <a:r>
              <a:rPr lang="en-US" altLang="en-US" sz="2000" dirty="0" smtClean="0">
                <a:solidFill>
                  <a:srgbClr val="000000"/>
                </a:solidFill>
              </a:rPr>
              <a:t>could result </a:t>
            </a:r>
            <a:r>
              <a:rPr lang="en-US" altLang="en-US" sz="2000" dirty="0">
                <a:solidFill>
                  <a:srgbClr val="000000"/>
                </a:solidFill>
              </a:rPr>
              <a:t>in water savings in the lower Sundays River catchment </a:t>
            </a:r>
            <a:r>
              <a:rPr lang="en-US" altLang="en-US" sz="2000" dirty="0" smtClean="0">
                <a:solidFill>
                  <a:srgbClr val="000000"/>
                </a:solidFill>
              </a:rPr>
              <a:t>due to reduced spills at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Korhaansdrift</a:t>
            </a:r>
            <a:r>
              <a:rPr lang="en-US" altLang="en-US" sz="2000" dirty="0" smtClean="0">
                <a:solidFill>
                  <a:srgbClr val="000000"/>
                </a:solidFill>
              </a:rPr>
              <a:t> Weir.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12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Additional </a:t>
            </a:r>
            <a:r>
              <a:rPr lang="en-US" altLang="en-US" sz="2000" dirty="0">
                <a:solidFill>
                  <a:srgbClr val="000000"/>
                </a:solidFill>
              </a:rPr>
              <a:t>yield will also be created should additional allocations be made to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NMBM.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12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This may influence the potential Lower Sundays River Return Flows Scheme 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2160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Summary of Potential Savings</a:t>
            </a:r>
            <a:endParaRPr lang="en-US" altLang="en-US" sz="4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73528"/>
              </p:ext>
            </p:extLst>
          </p:nvPr>
        </p:nvGraphicFramePr>
        <p:xfrm>
          <a:off x="341313" y="1587500"/>
          <a:ext cx="850265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262"/>
                <a:gridCol w="4320388"/>
              </a:tblGrid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solidFill>
                            <a:srgbClr val="000000"/>
                          </a:solidFill>
                        </a:rPr>
                        <a:t>Recommended Intervention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solidFill>
                            <a:srgbClr val="000000"/>
                          </a:solidFill>
                        </a:rPr>
                        <a:t>Potential Water Savings (million m</a:t>
                      </a:r>
                      <a:r>
                        <a:rPr lang="en-ZA" sz="2000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ZA" sz="2000" dirty="0" smtClean="0">
                          <a:solidFill>
                            <a:srgbClr val="000000"/>
                          </a:solidFill>
                        </a:rPr>
                        <a:t>/a)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Reduced operational losses at Elandsdrift Weir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Maximum of 33</a:t>
                      </a:r>
                      <a:r>
                        <a:rPr lang="en-ZA" sz="2000" baseline="0" dirty="0" smtClean="0"/>
                        <a:t> – will be less than this in practise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Clearing of vegetation along GFRWUA earth canals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4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Lining of “hot spot” priority canal sections in the GFRWUA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Not quantified – needs further investigation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855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Rehabilitation of Darlington</a:t>
                      </a:r>
                      <a:r>
                        <a:rPr lang="en-ZA" sz="2000" baseline="0" dirty="0" smtClean="0"/>
                        <a:t> Dam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Could save up to 18 by reducing spills at </a:t>
                      </a:r>
                      <a:r>
                        <a:rPr lang="en-ZA" sz="2000" baseline="0" dirty="0" err="1" smtClean="0"/>
                        <a:t>Korhaansdrift</a:t>
                      </a:r>
                      <a:endParaRPr lang="en-ZA" sz="20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Raising of dam could lead to additional HFY to NMBM of max 10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91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Estimated total potential savings:</a:t>
                      </a:r>
                      <a:endParaRPr lang="en-GB" sz="2000" b="1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15 – 30 million m</a:t>
                      </a:r>
                      <a:r>
                        <a:rPr lang="en-ZA" sz="2000" b="1" baseline="30000" dirty="0" smtClean="0"/>
                        <a:t>3</a:t>
                      </a:r>
                      <a:r>
                        <a:rPr lang="en-ZA" sz="2000" b="1" dirty="0" smtClean="0"/>
                        <a:t>/a</a:t>
                      </a:r>
                      <a:endParaRPr lang="en-GB" sz="2000" b="1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0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1956816"/>
            <a:ext cx="6383337" cy="2267712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12.2 Potential future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River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allocations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41388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5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Potential additional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Orange River water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allocations</a:t>
            </a:r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619250" y="1593850"/>
            <a:ext cx="71818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water savings which could potentially be reallocated to the NMBM, should all of the final recommended WUE options be successfully implemented, may amount to </a:t>
            </a:r>
            <a:r>
              <a:rPr lang="en-AU" b="1" dirty="0" smtClean="0"/>
              <a:t>18</a:t>
            </a:r>
            <a:r>
              <a:rPr lang="en-GB" b="1" dirty="0" smtClean="0"/>
              <a:t> million m</a:t>
            </a:r>
            <a:r>
              <a:rPr lang="en-GB" b="1" baseline="30000" dirty="0" smtClean="0"/>
              <a:t>3</a:t>
            </a:r>
            <a:r>
              <a:rPr lang="en-GB" b="1" dirty="0" smtClean="0"/>
              <a:t>/a</a:t>
            </a:r>
            <a:r>
              <a:rPr lang="en-GB" dirty="0" smtClean="0"/>
              <a:t> (</a:t>
            </a:r>
            <a:r>
              <a:rPr lang="en-GB" b="1" dirty="0" smtClean="0"/>
              <a:t>50 </a:t>
            </a:r>
            <a:r>
              <a:rPr lang="en-AU" b="1" dirty="0" smtClean="0"/>
              <a:t>Mℓ/day</a:t>
            </a:r>
            <a:r>
              <a:rPr lang="en-GB" dirty="0" smtClean="0"/>
              <a:t>)</a:t>
            </a:r>
          </a:p>
          <a:p>
            <a:pPr marL="1085850" lvl="1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070C0"/>
                </a:solidFill>
              </a:rPr>
              <a:t>Phasing may be needed</a:t>
            </a:r>
          </a:p>
          <a:p>
            <a:pPr marL="1085850" lvl="1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070C0"/>
                </a:solidFill>
              </a:rPr>
              <a:t>Preliminary </a:t>
            </a:r>
            <a:r>
              <a:rPr lang="en-GB" sz="2200" dirty="0">
                <a:solidFill>
                  <a:srgbClr val="0070C0"/>
                </a:solidFill>
              </a:rPr>
              <a:t>recommendation</a:t>
            </a:r>
          </a:p>
          <a:p>
            <a:pPr marL="1085850" lvl="1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200" dirty="0" smtClean="0">
                <a:solidFill>
                  <a:srgbClr val="0070C0"/>
                </a:solidFill>
              </a:rPr>
              <a:t>Allocations may need to be subject to WUE savings</a:t>
            </a:r>
            <a:endParaRPr lang="en-GB" sz="2200" dirty="0" smtClean="0">
              <a:solidFill>
                <a:srgbClr val="0070C0"/>
              </a:solidFill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This is equivalent to the difference between the average flow and peak flow of the </a:t>
            </a:r>
            <a:r>
              <a:rPr lang="en-GB" dirty="0" err="1" smtClean="0"/>
              <a:t>Nooitgedagt</a:t>
            </a:r>
            <a:r>
              <a:rPr lang="en-GB" dirty="0" smtClean="0"/>
              <a:t> Low-Level Scheme Phase 3, i.e. 210 – 160 = 50 M</a:t>
            </a:r>
            <a:r>
              <a:rPr lang="en-AU" dirty="0" smtClean="0"/>
              <a:t>ℓ/day.</a:t>
            </a:r>
          </a:p>
          <a:p>
            <a:pPr algn="ctr">
              <a:spcAft>
                <a:spcPts val="0"/>
              </a:spcAft>
              <a:defRPr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1719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Design Water Requirements</a:t>
            </a:r>
            <a:b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3600" dirty="0" smtClean="0"/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619250" y="1212850"/>
            <a:ext cx="71342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This is </a:t>
            </a:r>
            <a:r>
              <a:rPr lang="en-GB" b="1" dirty="0" smtClean="0">
                <a:solidFill>
                  <a:srgbClr val="000000"/>
                </a:solidFill>
              </a:rPr>
              <a:t>a preliminary recommendation for a potential reallocation volume to the NMBM</a:t>
            </a:r>
            <a:r>
              <a:rPr lang="en-GB" dirty="0" smtClean="0"/>
              <a:t>, and it is possible that the actual volume that can potentially be reallocated may be lower or higher than these estimates.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 is recommended that a </a:t>
            </a:r>
            <a:r>
              <a:rPr lang="en-GB" b="1" dirty="0" smtClean="0">
                <a:solidFill>
                  <a:srgbClr val="000000"/>
                </a:solidFill>
              </a:rPr>
              <a:t>conservative approach be taken for the preliminary sizing </a:t>
            </a:r>
            <a:r>
              <a:rPr lang="en-GB" dirty="0" smtClean="0"/>
              <a:t>of any potential future bulk water supply or storage infrastructure designed as part of this study, which can be refined once the potential savings are better understood.</a:t>
            </a:r>
          </a:p>
          <a:p>
            <a:pPr>
              <a:spcAft>
                <a:spcPts val="500"/>
              </a:spcAft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0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1" y="2127949"/>
            <a:ext cx="6383337" cy="2252736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evaluation: Additional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storage in the LSRGWS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2" y="4560189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411413"/>
            <a:ext cx="6383337" cy="1460500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AWSS Status Report</a:t>
            </a:r>
            <a:endParaRPr lang="en-GB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354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25638" y="860425"/>
            <a:ext cx="648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Presentation Content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783557" y="1791815"/>
            <a:ext cx="67738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Water availability and requirements</a:t>
            </a: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Interventions</a:t>
            </a: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Scenario planning</a:t>
            </a: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800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800" dirty="0"/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6" y="3797443"/>
            <a:ext cx="3406546" cy="208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94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711302"/>
            <a:ext cx="6383337" cy="116061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ZA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</a:t>
            </a:r>
            <a:endParaRPr lang="en-ZA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81881" y="514185"/>
            <a:ext cx="7427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2">
                    <a:lumMod val="25000"/>
                  </a:schemeClr>
                </a:solidFill>
              </a:rPr>
              <a:t>Priority classes for different category water users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0874" y="4898150"/>
            <a:ext cx="7289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dirty="0" err="1" smtClean="0"/>
              <a:t>Algoa</a:t>
            </a:r>
            <a:r>
              <a:rPr lang="en-ZA" sz="2200" dirty="0" smtClean="0"/>
              <a:t> Operating Analysis 2017 noted that it is preferable that all irrigators receive the same priority water throughout the AWSS </a:t>
            </a:r>
            <a:r>
              <a:rPr lang="en-US" sz="2200" dirty="0"/>
              <a:t>(to be addressed in future AOAs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95707"/>
              </p:ext>
            </p:extLst>
          </p:nvPr>
        </p:nvGraphicFramePr>
        <p:xfrm>
          <a:off x="101464" y="1899209"/>
          <a:ext cx="8908329" cy="2718689"/>
        </p:xfrm>
        <a:graphic>
          <a:graphicData uri="http://schemas.openxmlformats.org/drawingml/2006/table">
            <a:tbl>
              <a:tblPr firstRow="1" firstCol="1" bandRow="1"/>
              <a:tblGrid>
                <a:gridCol w="2127404"/>
                <a:gridCol w="1689096"/>
                <a:gridCol w="1637123"/>
                <a:gridCol w="1728074"/>
                <a:gridCol w="1726632"/>
              </a:tblGrid>
              <a:tr h="5799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of total water requirement allocated to indicated priority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class and acceptable risk of non-supply (assurance of supply)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99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100</a:t>
                      </a:r>
                      <a:r>
                        <a:rPr lang="en-AU" sz="1600" b="1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year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(99%)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50 year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(98%)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10 year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(90%)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5 year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(80%)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Irrigation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Gamtoos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Irrigation Other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Urban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Losses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55626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Groundwater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54574"/>
              </p:ext>
            </p:extLst>
          </p:nvPr>
        </p:nvGraphicFramePr>
        <p:xfrm>
          <a:off x="1083469" y="2122488"/>
          <a:ext cx="7297737" cy="350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511"/>
                <a:gridCol w="1801070"/>
                <a:gridCol w="1801070"/>
                <a:gridCol w="1802086"/>
              </a:tblGrid>
              <a:tr h="637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Groundwater intervention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Lower estimate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(million m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/a)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Upper estimate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(million m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/a)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Assumed yield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(million m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/a)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Coega Fault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Churchill Dam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Moregrove Fault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Bushy Park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Jeffreys Arch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Van Stadens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Gamtoos Valley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Kruisrivier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23.2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35.6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30.5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2888" y="1371600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Summary of potential groundwater yields: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2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655545" y="1330459"/>
            <a:ext cx="7488455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Transferred Orange River water: yield increased following completion of Phase 2 of the </a:t>
            </a:r>
            <a:r>
              <a:rPr lang="en-US" altLang="en-US" dirty="0" err="1" smtClean="0">
                <a:latin typeface="+mn-lt"/>
              </a:rPr>
              <a:t>Nooitgedagt</a:t>
            </a:r>
            <a:r>
              <a:rPr lang="en-US" altLang="en-US" dirty="0" smtClean="0">
                <a:latin typeface="+mn-lt"/>
              </a:rPr>
              <a:t> Low Level Scheme, </a:t>
            </a:r>
            <a:r>
              <a:rPr lang="en-US" altLang="en-US" dirty="0">
                <a:latin typeface="+mn-lt"/>
              </a:rPr>
              <a:t>from 32.9 million </a:t>
            </a:r>
            <a:r>
              <a:rPr lang="en-US" altLang="en-US" dirty="0" smtClean="0">
                <a:latin typeface="+mn-lt"/>
              </a:rPr>
              <a:t>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 (90 Ml/d) to 50.0 </a:t>
            </a:r>
            <a:r>
              <a:rPr lang="en-US" altLang="en-US" dirty="0">
                <a:latin typeface="+mn-lt"/>
              </a:rPr>
              <a:t>million </a:t>
            </a:r>
            <a:r>
              <a:rPr lang="en-US" altLang="en-US" dirty="0" smtClean="0">
                <a:latin typeface="+mn-lt"/>
              </a:rPr>
              <a:t>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 (137 Ml/d)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Yield of </a:t>
            </a:r>
            <a:r>
              <a:rPr lang="en-US" altLang="en-US" dirty="0" smtClean="0">
                <a:latin typeface="+mn-lt"/>
              </a:rPr>
              <a:t>the </a:t>
            </a:r>
            <a:r>
              <a:rPr lang="en-US" altLang="en-US" dirty="0" err="1" smtClean="0">
                <a:latin typeface="+mn-lt"/>
              </a:rPr>
              <a:t>Kromme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sub-system </a:t>
            </a:r>
            <a:r>
              <a:rPr lang="en-US" altLang="en-US" dirty="0" smtClean="0">
                <a:latin typeface="+mn-lt"/>
              </a:rPr>
              <a:t>was reduced from 43 (</a:t>
            </a:r>
            <a:r>
              <a:rPr lang="en-US" altLang="en-US" dirty="0" smtClean="0">
                <a:solidFill>
                  <a:srgbClr val="0070C0"/>
                </a:solidFill>
                <a:latin typeface="+mn-lt"/>
              </a:rPr>
              <a:t>long-term yield</a:t>
            </a:r>
            <a:r>
              <a:rPr lang="en-US" altLang="en-US" dirty="0" smtClean="0">
                <a:latin typeface="+mn-lt"/>
              </a:rPr>
              <a:t>) to 30 (</a:t>
            </a:r>
            <a:r>
              <a:rPr lang="en-US" altLang="en-US" dirty="0" smtClean="0">
                <a:solidFill>
                  <a:srgbClr val="0070C0"/>
                </a:solidFill>
                <a:latin typeface="+mn-lt"/>
              </a:rPr>
              <a:t>firm yield</a:t>
            </a:r>
            <a:r>
              <a:rPr lang="en-US" altLang="en-US" dirty="0" smtClean="0">
                <a:latin typeface="+mn-lt"/>
              </a:rPr>
              <a:t>) million </a:t>
            </a:r>
            <a:r>
              <a:rPr lang="en-US" altLang="en-US" dirty="0">
                <a:latin typeface="+mn-lt"/>
              </a:rPr>
              <a:t>m</a:t>
            </a:r>
            <a:r>
              <a:rPr lang="en-US" altLang="en-US" baseline="30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/a, </a:t>
            </a:r>
            <a:r>
              <a:rPr lang="en-US" altLang="en-US" dirty="0" smtClean="0">
                <a:latin typeface="+mn-lt"/>
              </a:rPr>
              <a:t>to be in </a:t>
            </a:r>
            <a:r>
              <a:rPr lang="en-US" altLang="en-US" dirty="0">
                <a:latin typeface="+mn-lt"/>
              </a:rPr>
              <a:t>line with </a:t>
            </a:r>
            <a:r>
              <a:rPr lang="en-US" altLang="en-US" dirty="0" smtClean="0">
                <a:latin typeface="+mn-lt"/>
              </a:rPr>
              <a:t>the </a:t>
            </a:r>
            <a:r>
              <a:rPr lang="en-US" altLang="en-US" dirty="0" err="1" smtClean="0">
                <a:latin typeface="+mn-lt"/>
              </a:rPr>
              <a:t>Algoa</a:t>
            </a:r>
            <a:r>
              <a:rPr lang="en-US" altLang="en-US" dirty="0" smtClean="0">
                <a:latin typeface="+mn-lt"/>
              </a:rPr>
              <a:t> Operating Analysis (historical yield also adjusted  to account for this)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  <a:latin typeface="+mn-lt"/>
              </a:rPr>
              <a:t>This change has significant long-term planning implications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It is evident that the yield of the </a:t>
            </a:r>
            <a:r>
              <a:rPr lang="en-US" altLang="en-US" dirty="0" err="1" smtClean="0">
                <a:latin typeface="+mn-lt"/>
              </a:rPr>
              <a:t>Kouga</a:t>
            </a:r>
            <a:r>
              <a:rPr lang="en-US" altLang="en-US" dirty="0" smtClean="0">
                <a:latin typeface="+mn-lt"/>
              </a:rPr>
              <a:t>/</a:t>
            </a:r>
            <a:r>
              <a:rPr lang="en-US" altLang="en-US" dirty="0" err="1" smtClean="0">
                <a:latin typeface="+mn-lt"/>
              </a:rPr>
              <a:t>Loerie</a:t>
            </a:r>
            <a:r>
              <a:rPr lang="en-US" altLang="en-US" dirty="0" smtClean="0">
                <a:latin typeface="+mn-lt"/>
              </a:rPr>
              <a:t> sub-system is too high.  To be addressed in the </a:t>
            </a:r>
            <a:r>
              <a:rPr lang="en-US" altLang="en-US" dirty="0" err="1" smtClean="0">
                <a:latin typeface="+mn-lt"/>
              </a:rPr>
              <a:t>Kouga-Kromme</a:t>
            </a:r>
            <a:r>
              <a:rPr lang="en-US" altLang="en-US" dirty="0" smtClean="0">
                <a:latin typeface="+mn-lt"/>
              </a:rPr>
              <a:t> WAAS once the V&amp;V study is complete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 water availability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512888" y="1466757"/>
            <a:ext cx="7085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0"/>
              </a:spcAft>
            </a:pPr>
            <a:r>
              <a:rPr lang="en-GB" dirty="0" smtClean="0">
                <a:latin typeface="+mn-lt"/>
              </a:rPr>
              <a:t>Long-term stochastic yields of the </a:t>
            </a:r>
            <a:r>
              <a:rPr lang="en-GB" dirty="0" err="1" smtClean="0">
                <a:latin typeface="+mn-lt"/>
              </a:rPr>
              <a:t>Algoa</a:t>
            </a:r>
            <a:r>
              <a:rPr lang="en-GB" dirty="0" smtClean="0">
                <a:latin typeface="+mn-lt"/>
              </a:rPr>
              <a:t> WSS:</a:t>
            </a:r>
            <a:endParaRPr lang="en-US" alt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Water supply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78320"/>
              </p:ext>
            </p:extLst>
          </p:nvPr>
        </p:nvGraphicFramePr>
        <p:xfrm>
          <a:off x="774701" y="2238547"/>
          <a:ext cx="7823199" cy="3364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617"/>
                <a:gridCol w="2234791"/>
                <a:gridCol w="2234791"/>
              </a:tblGrid>
              <a:tr h="344833">
                <a:tc rowSpan="2">
                  <a:txBody>
                    <a:bodyPr/>
                    <a:lstStyle/>
                    <a:p>
                      <a:pPr marL="9017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Sources of supply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1 in 50 year yield or existing allocation/use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(million m</a:t>
                      </a:r>
                      <a:r>
                        <a:rPr lang="en-ZA" sz="1800" baseline="30000">
                          <a:effectLst/>
                        </a:rPr>
                        <a:t>3</a:t>
                      </a:r>
                      <a:r>
                        <a:rPr lang="en-ZA" sz="1800">
                          <a:effectLst/>
                        </a:rPr>
                        <a:t>/a)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(Ml/d)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NMBM older dams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3.4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9.3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Groendal</a:t>
                      </a:r>
                      <a:r>
                        <a:rPr lang="en-ZA" sz="1800" dirty="0">
                          <a:effectLst/>
                        </a:rPr>
                        <a:t> Dam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6.8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18.6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Uitenhage Springs and boreholes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2.2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6.0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Churchill/Impofu dams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rgbClr val="FF0000"/>
                          </a:solidFill>
                          <a:effectLst/>
                        </a:rPr>
                        <a:t>30.0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rgbClr val="FF0000"/>
                          </a:solidFill>
                          <a:effectLst/>
                        </a:rPr>
                        <a:t>82.2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Kouga/Loerie dams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75.0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205.5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Sundays River GWS transfer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50.0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137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Combined Total Yield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</a:rPr>
                        <a:t>167.4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</a:rPr>
                        <a:t>458.6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6445" y="5825765"/>
            <a:ext cx="588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/>
              <a:t>* Also adapted for historical yield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79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339162"/>
            <a:ext cx="6383337" cy="153275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Use, Requirements and Balance </a:t>
            </a:r>
            <a:endParaRPr lang="en-ZA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Historical Use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408" y="1789090"/>
            <a:ext cx="8793392" cy="5038570"/>
            <a:chOff x="147408" y="1789090"/>
            <a:chExt cx="8793392" cy="5038570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9361249"/>
                </p:ext>
              </p:extLst>
            </p:nvPr>
          </p:nvGraphicFramePr>
          <p:xfrm>
            <a:off x="147408" y="1789090"/>
            <a:ext cx="8793392" cy="5038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1201479" y="5039833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291472" y="2777398"/>
              <a:ext cx="6919274" cy="273728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625318" y="2617409"/>
              <a:ext cx="4729762" cy="1813189"/>
              <a:chOff x="-1304336" y="270510"/>
              <a:chExt cx="4338709" cy="1532867"/>
            </a:xfrm>
          </p:grpSpPr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-1304336" y="270510"/>
                <a:ext cx="4338709" cy="27051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</a:rPr>
                  <a:t>Average linear </a:t>
                </a:r>
                <a:r>
                  <a:rPr kumimoji="0" lang="en-ZA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</a:rPr>
                  <a:t>trendline</a:t>
                </a:r>
                <a:r>
                  <a:rPr kumimoji="0" lang="en-ZA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</a:rPr>
                  <a:t> increase in water use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64797" y="541020"/>
                <a:ext cx="414930" cy="1262357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stealth" w="med" len="med"/>
              </a:ln>
              <a:effectLst/>
            </p:spPr>
          </p:cxnSp>
        </p:grpSp>
      </p:grpSp>
      <p:sp>
        <p:nvSpPr>
          <p:cNvPr id="14" name="Rectangle 13"/>
          <p:cNvSpPr/>
          <p:nvPr/>
        </p:nvSpPr>
        <p:spPr>
          <a:xfrm>
            <a:off x="1625318" y="1211054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% linear growth pa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3.6%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6105" y="1231737"/>
            <a:ext cx="3355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Trendline</a:t>
            </a:r>
            <a:r>
              <a:rPr lang="en-GB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growth </a:t>
            </a:r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pa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2.3%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2">
                    <a:lumMod val="25000"/>
                  </a:schemeClr>
                </a:solidFill>
              </a:rPr>
              <a:t>Historical Use from the </a:t>
            </a:r>
            <a:r>
              <a:rPr lang="en-US" sz="3400" b="1" dirty="0" err="1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>
                <a:solidFill>
                  <a:schemeClr val="bg2">
                    <a:lumMod val="25000"/>
                  </a:schemeClr>
                </a:solidFill>
              </a:rPr>
              <a:t> WSS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792673"/>
            <a:ext cx="9238268" cy="4099080"/>
            <a:chOff x="0" y="1792673"/>
            <a:chExt cx="9238268" cy="4099080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6821443"/>
                </p:ext>
              </p:extLst>
            </p:nvPr>
          </p:nvGraphicFramePr>
          <p:xfrm>
            <a:off x="0" y="1792673"/>
            <a:ext cx="9238268" cy="4099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914402" y="5113967"/>
              <a:ext cx="226242" cy="2026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687521" y="5113968"/>
              <a:ext cx="226242" cy="2026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260187" y="5138538"/>
              <a:ext cx="226242" cy="2026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859166" y="5138539"/>
              <a:ext cx="226242" cy="2026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3182" y="5146248"/>
              <a:ext cx="226242" cy="2026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993742" y="4596455"/>
              <a:ext cx="226242" cy="2026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19984" y="4543906"/>
              <a:ext cx="891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>
                  <a:latin typeface="Arial Narrow" panose="020B0606020202030204" pitchFamily="34" charset="0"/>
                </a:rPr>
                <a:t>Drought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4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Selected Options for Investigation</a:t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4000" dirty="0" smtClean="0"/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619250" y="1163638"/>
            <a:ext cx="73914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5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Construction of a larger dam near the present Scheepersvlakte Dam site and integrate this dam with the existing gravity pipeline to the Nooitgedagt WTW.</a:t>
            </a:r>
          </a:p>
          <a:p>
            <a:pPr>
              <a:spcAft>
                <a:spcPts val="15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Construct a large balancing dam on the right bank near the Nooitgedagt WTW.</a:t>
            </a:r>
          </a:p>
        </p:txBody>
      </p:sp>
    </p:spTree>
    <p:extLst>
      <p:ext uri="{BB962C8B-B14F-4D97-AF65-F5344CB8AC3E}">
        <p14:creationId xmlns:p14="http://schemas.microsoft.com/office/powerpoint/2010/main" val="36070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2016/17 Use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732" y="5745395"/>
            <a:ext cx="3377018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b="1" dirty="0" smtClean="0">
                <a:ea typeface="Arial" panose="020B0604020202020204" pitchFamily="34" charset="0"/>
              </a:rPr>
              <a:t>TOTAL</a:t>
            </a:r>
            <a:r>
              <a:rPr lang="en-AU" sz="2000" b="1" dirty="0">
                <a:ea typeface="Arial" panose="020B0604020202020204" pitchFamily="34" charset="0"/>
              </a:rPr>
              <a:t> </a:t>
            </a:r>
            <a:r>
              <a:rPr lang="en-AU" sz="2000" b="1" dirty="0" smtClean="0">
                <a:ea typeface="Arial" panose="020B0604020202020204" pitchFamily="34" charset="0"/>
              </a:rPr>
              <a:t>  180.6 </a:t>
            </a:r>
            <a:r>
              <a:rPr lang="en-AU" sz="2000" b="1" dirty="0">
                <a:ea typeface="Arial" panose="020B0604020202020204" pitchFamily="34" charset="0"/>
              </a:rPr>
              <a:t>million m</a:t>
            </a:r>
            <a:r>
              <a:rPr lang="en-AU" sz="2000" b="1" baseline="30000" dirty="0">
                <a:latin typeface="Arial Bold" panose="020B0704020202020204" pitchFamily="34" charset="0"/>
                <a:ea typeface="Arial" panose="020B0604020202020204" pitchFamily="34" charset="0"/>
              </a:rPr>
              <a:t>3</a:t>
            </a:r>
            <a:r>
              <a:rPr lang="en-AU" sz="2000" b="1" dirty="0">
                <a:ea typeface="Arial" panose="020B0604020202020204" pitchFamily="34" charset="0"/>
              </a:rPr>
              <a:t>/a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832286"/>
              </p:ext>
            </p:extLst>
          </p:nvPr>
        </p:nvGraphicFramePr>
        <p:xfrm>
          <a:off x="1117511" y="1570916"/>
          <a:ext cx="7728106" cy="417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3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2016/17 Use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9512" y="1240488"/>
            <a:ext cx="1666600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b="1" dirty="0" smtClean="0">
                <a:ea typeface="Arial" panose="020B0604020202020204" pitchFamily="34" charset="0"/>
              </a:rPr>
              <a:t>million </a:t>
            </a:r>
            <a:r>
              <a:rPr lang="en-AU" sz="2000" b="1" dirty="0">
                <a:ea typeface="Arial" panose="020B0604020202020204" pitchFamily="34" charset="0"/>
              </a:rPr>
              <a:t>m</a:t>
            </a:r>
            <a:r>
              <a:rPr lang="en-AU" sz="2000" b="1" baseline="30000" dirty="0">
                <a:latin typeface="Arial Bold" panose="020B0704020202020204" pitchFamily="34" charset="0"/>
                <a:ea typeface="Arial" panose="020B0604020202020204" pitchFamily="34" charset="0"/>
              </a:rPr>
              <a:t>3</a:t>
            </a:r>
            <a:r>
              <a:rPr lang="en-AU" sz="2000" b="1" dirty="0">
                <a:ea typeface="Arial" panose="020B0604020202020204" pitchFamily="34" charset="0"/>
              </a:rPr>
              <a:t>/a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41549"/>
              </p:ext>
            </p:extLst>
          </p:nvPr>
        </p:nvGraphicFramePr>
        <p:xfrm>
          <a:off x="0" y="1791096"/>
          <a:ext cx="9144000" cy="151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289115"/>
                <a:gridCol w="914400"/>
                <a:gridCol w="1225485"/>
              </a:tblGrid>
              <a:tr h="989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effectLst/>
                        </a:rPr>
                        <a:t>NMBM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Kouga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</a:rPr>
                        <a:t>LM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Hankie &amp; </a:t>
                      </a:r>
                      <a:r>
                        <a:rPr lang="en-GB" sz="1800" b="1" u="none" strike="noStrike" dirty="0" err="1">
                          <a:effectLst/>
                        </a:rPr>
                        <a:t>Patensie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effectLst/>
                        </a:rPr>
                        <a:t>GIB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Groendal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</a:rPr>
                        <a:t>irrigation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Impofu</a:t>
                      </a:r>
                      <a:r>
                        <a:rPr lang="en-GB" sz="1800" b="1" u="none" strike="noStrike" dirty="0">
                          <a:effectLst/>
                        </a:rPr>
                        <a:t> Dam </a:t>
                      </a:r>
                      <a:r>
                        <a:rPr lang="en-GB" sz="1800" b="1" u="none" strike="noStrike" dirty="0" smtClean="0">
                          <a:effectLst/>
                        </a:rPr>
                        <a:t>irrigation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Canal losses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effectLst/>
                        </a:rPr>
                        <a:t>TOTAL USE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2900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107.0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5.85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1.2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54.4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2.4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2.0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7.0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180.6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2180" y="3827282"/>
            <a:ext cx="255466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Allocation of 4.5 million m</a:t>
            </a:r>
            <a:r>
              <a:rPr lang="en-ZA" b="1" baseline="30000" dirty="0" smtClean="0">
                <a:solidFill>
                  <a:schemeClr val="bg1"/>
                </a:solidFill>
              </a:rPr>
              <a:t>3</a:t>
            </a:r>
            <a:r>
              <a:rPr lang="en-ZA" b="1" dirty="0" smtClean="0">
                <a:solidFill>
                  <a:schemeClr val="bg1"/>
                </a:solidFill>
              </a:rPr>
              <a:t>/a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809946" y="3309910"/>
            <a:ext cx="862234" cy="517372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6824" y="5033665"/>
            <a:ext cx="724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Plus </a:t>
            </a:r>
            <a:r>
              <a:rPr lang="en-ZA" sz="1800" dirty="0" err="1" smtClean="0"/>
              <a:t>Coega</a:t>
            </a:r>
            <a:r>
              <a:rPr lang="en-ZA" sz="1800" dirty="0" smtClean="0"/>
              <a:t> IDZ potable use of 0.8 million m</a:t>
            </a:r>
            <a:r>
              <a:rPr lang="en-ZA" sz="1800" baseline="30000" dirty="0" smtClean="0"/>
              <a:t>3</a:t>
            </a:r>
            <a:r>
              <a:rPr lang="en-ZA" sz="1800" dirty="0" smtClean="0"/>
              <a:t>/a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2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772794" y="1804380"/>
            <a:ext cx="69080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Change: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GIB allocation </a:t>
            </a:r>
            <a:r>
              <a:rPr lang="en-US" altLang="en-US" dirty="0">
                <a:latin typeface="+mn-lt"/>
              </a:rPr>
              <a:t>i</a:t>
            </a:r>
            <a:r>
              <a:rPr lang="en-US" altLang="en-US" dirty="0" smtClean="0">
                <a:latin typeface="+mn-lt"/>
              </a:rPr>
              <a:t>ncreased to 60.188 million 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Dam irrigation water requirements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Water Balance Conclusions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63" y="1559514"/>
            <a:ext cx="7192962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In 2015/16 water use was in excess of availability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Ph2 of the NLLS becoming operational in </a:t>
            </a:r>
            <a:r>
              <a:rPr lang="en-US" dirty="0">
                <a:latin typeface="+mn-lt"/>
                <a:ea typeface="Arial" panose="020B0604020202020204" pitchFamily="34" charset="0"/>
              </a:rPr>
              <a:t>July 2017 </a:t>
            </a:r>
            <a:endParaRPr lang="en-US" dirty="0" smtClean="0">
              <a:latin typeface="+mn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2016/17 Water requirements reduced slightly as a result of the drought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Water </a:t>
            </a:r>
            <a:r>
              <a:rPr lang="en-US" dirty="0">
                <a:latin typeface="+mn-lt"/>
                <a:ea typeface="Arial" panose="020B0604020202020204" pitchFamily="34" charset="0"/>
              </a:rPr>
              <a:t>use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in 2016/17 exceed water availability, even after implementation of NLLS Ph2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Water use exceeded some allocations, e.g.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</a:t>
            </a:r>
            <a:endParaRPr lang="en-US" dirty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724912"/>
            <a:ext cx="6383337" cy="1147002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Water Requirements</a:t>
            </a:r>
            <a:endParaRPr lang="en-ZA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85132" y="594344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Water Requirement Scenarios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949" y="1252499"/>
            <a:ext cx="7427912" cy="490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8 Water Requirement Scenarios developed - combinations of: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Low growth of 1% compound growth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Medium growth of 2.5%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High growth of 3.5% linear growth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Coega</a:t>
            </a: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IDP domestic &amp; industrial water projections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For </a:t>
            </a:r>
            <a:r>
              <a:rPr lang="en-AU" sz="2200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Kouga</a:t>
            </a: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LM linear growth of 3.3% high-growth used to be in line with DWS growth estimations, </a:t>
            </a:r>
            <a:r>
              <a:rPr lang="en-AU" sz="2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&amp; </a:t>
            </a:r>
            <a:r>
              <a:rPr lang="en-AU" sz="2200" dirty="0" err="1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Thyspunt</a:t>
            </a:r>
            <a:r>
              <a:rPr lang="en-AU" sz="2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NPP estimate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Implementation of the Reserve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Climate change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ZA" b="1" dirty="0" smtClean="0">
                <a:latin typeface="+mn-lt"/>
                <a:ea typeface="Arial" panose="020B0604020202020204" pitchFamily="34" charset="0"/>
              </a:rPr>
              <a:t>Base year for projections is 2016/17</a:t>
            </a:r>
          </a:p>
        </p:txBody>
      </p:sp>
    </p:spTree>
    <p:extLst>
      <p:ext uri="{BB962C8B-B14F-4D97-AF65-F5344CB8AC3E}">
        <p14:creationId xmlns:p14="http://schemas.microsoft.com/office/powerpoint/2010/main" val="8920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IDZ Water Requirements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" y="1334452"/>
            <a:ext cx="8275003" cy="4888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3413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LM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8938" y="1486972"/>
            <a:ext cx="7368104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Water use exceeds allocation from AWSS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Growth estimates of 3.3% used to be in line with DWS planning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New source needed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Groundwater implementation strongly recommended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Uncertainty regarding development of </a:t>
            </a:r>
            <a:r>
              <a:rPr lang="en-ZA" dirty="0" err="1" smtClean="0">
                <a:latin typeface="+mn-lt"/>
              </a:rPr>
              <a:t>Thyspunt</a:t>
            </a:r>
            <a:r>
              <a:rPr lang="en-ZA" dirty="0" smtClean="0">
                <a:latin typeface="+mn-lt"/>
              </a:rPr>
              <a:t> NPP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642616"/>
            <a:ext cx="6383337" cy="1229297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GB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8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341313"/>
            <a:ext cx="7427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Interventions Considered for Scenario Planning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8938" y="1486972"/>
            <a:ext cx="7368104" cy="464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WC/WDM: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5%, 10% </a:t>
            </a:r>
            <a:r>
              <a:rPr lang="en-ZA" sz="2000" dirty="0" smtClean="0">
                <a:latin typeface="+mn-lt"/>
              </a:rPr>
              <a:t>&amp;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15% </a:t>
            </a:r>
            <a:r>
              <a:rPr lang="en-ZA" sz="2000" dirty="0" smtClean="0">
                <a:latin typeface="+mn-lt"/>
              </a:rPr>
              <a:t>savings</a:t>
            </a:r>
            <a:endParaRPr lang="en-ZA" sz="2000" dirty="0">
              <a:latin typeface="+mn-lt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ZA" dirty="0" err="1" smtClean="0">
                <a:latin typeface="+mn-lt"/>
              </a:rPr>
              <a:t>Nooitgedagt</a:t>
            </a:r>
            <a:r>
              <a:rPr lang="en-ZA" dirty="0" smtClean="0">
                <a:latin typeface="+mn-lt"/>
              </a:rPr>
              <a:t> </a:t>
            </a:r>
            <a:r>
              <a:rPr lang="en-ZA" dirty="0">
                <a:latin typeface="+mn-lt"/>
              </a:rPr>
              <a:t>Low Level </a:t>
            </a:r>
            <a:r>
              <a:rPr lang="en-ZA" dirty="0" smtClean="0">
                <a:latin typeface="+mn-lt"/>
              </a:rPr>
              <a:t>Scheme: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Phase 3 </a:t>
            </a:r>
            <a:r>
              <a:rPr lang="en-ZA" sz="2000" dirty="0">
                <a:latin typeface="+mn-lt"/>
              </a:rPr>
              <a:t>&amp;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 Phase 4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Effluent </a:t>
            </a:r>
            <a:r>
              <a:rPr lang="en-ZA" dirty="0">
                <a:latin typeface="+mn-lt"/>
              </a:rPr>
              <a:t>treated to industrial </a:t>
            </a:r>
            <a:r>
              <a:rPr lang="en-ZA" dirty="0" smtClean="0">
                <a:latin typeface="+mn-lt"/>
              </a:rPr>
              <a:t>and/or potable standards</a:t>
            </a:r>
            <a:endParaRPr lang="en-ZA" dirty="0">
              <a:latin typeface="+mn-lt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Fish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Water Flats WWTW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Reuse,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phased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ZA" sz="2000" dirty="0" err="1">
                <a:solidFill>
                  <a:srgbClr val="0070C0"/>
                </a:solidFill>
                <a:latin typeface="+mn-lt"/>
              </a:rPr>
              <a:t>Coega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 WWTW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Reuse,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phased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+mn-lt"/>
              </a:rPr>
              <a:t>Various groundwater schemes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+mn-lt"/>
              </a:rPr>
              <a:t>Lower Sundays River return flows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+mn-lt"/>
              </a:rPr>
              <a:t>Seawater </a:t>
            </a:r>
            <a:r>
              <a:rPr lang="en-ZA" dirty="0" smtClean="0">
                <a:latin typeface="+mn-lt"/>
              </a:rPr>
              <a:t>Desalination: </a:t>
            </a:r>
            <a:r>
              <a:rPr lang="en-ZA" sz="2000" dirty="0" err="1" smtClean="0">
                <a:solidFill>
                  <a:srgbClr val="0070C0"/>
                </a:solidFill>
                <a:latin typeface="+mn-lt"/>
              </a:rPr>
              <a:t>Swartkops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 Sea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alt,</a:t>
            </a:r>
            <a:r>
              <a:rPr lang="en-ZA" dirty="0" smtClean="0">
                <a:latin typeface="+mn-lt"/>
              </a:rPr>
              <a:t>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NMBM (phased) &amp; </a:t>
            </a:r>
            <a:r>
              <a:rPr lang="en-ZA" sz="2000" dirty="0" err="1" smtClean="0">
                <a:solidFill>
                  <a:srgbClr val="0070C0"/>
                </a:solidFill>
                <a:latin typeface="+mn-lt"/>
              </a:rPr>
              <a:t>Thyspunt</a:t>
            </a:r>
            <a:endParaRPr lang="en-ZA" dirty="0">
              <a:latin typeface="+mn-lt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Raising </a:t>
            </a:r>
            <a:r>
              <a:rPr lang="en-ZA" dirty="0">
                <a:latin typeface="+mn-lt"/>
              </a:rPr>
              <a:t>of </a:t>
            </a:r>
            <a:r>
              <a:rPr lang="en-ZA" dirty="0" err="1" smtClean="0">
                <a:latin typeface="+mn-lt"/>
              </a:rPr>
              <a:t>Kouga</a:t>
            </a:r>
            <a:r>
              <a:rPr lang="en-ZA" dirty="0" smtClean="0">
                <a:latin typeface="+mn-lt"/>
              </a:rPr>
              <a:t> Dam / </a:t>
            </a:r>
            <a:r>
              <a:rPr lang="en-ZA" dirty="0" err="1" smtClean="0">
                <a:latin typeface="+mn-lt"/>
              </a:rPr>
              <a:t>Guernakop</a:t>
            </a:r>
            <a:r>
              <a:rPr lang="en-ZA" dirty="0" smtClean="0">
                <a:latin typeface="+mn-lt"/>
              </a:rPr>
              <a:t> Dam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4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8788" y="257175"/>
            <a:ext cx="8228012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Construction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of a larger dam near the present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Scheepersvlakte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Dam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site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458788" y="1249363"/>
            <a:ext cx="8315325" cy="271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The site falls on land being planned for development by the Scheepersvlakte 98 Citrus Development Trust.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The Trust agreed to co-operate with the DWS and possible future works, should the new dam option be pursued further. </a:t>
            </a:r>
            <a:endParaRPr lang="en-US" altLang="en-US" sz="20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The dam will be sized for the combined NMBM balancing capacity of 4 410 </a:t>
            </a:r>
            <a:r>
              <a:rPr lang="en-AU" altLang="en-US" sz="2000"/>
              <a:t>Mℓ (21 days balancing storage) plus the Developer’s required irrigation capacity. 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ZA" alt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8788" y="3965575"/>
          <a:ext cx="8434387" cy="234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937"/>
                <a:gridCol w="4476450"/>
              </a:tblGrid>
              <a:tr h="385859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Disadvantages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95887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risk of supply to NMBM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Simplified operations for the LSRWUA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Shared cost with Developer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Simplified integration into existing system (close to ScD)</a:t>
                      </a: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Shared with Developer = coordination needed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Potential increase in quantum of algae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Potential compensation for land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Still reliant of existing pipeline = does not improve risk of failure </a:t>
                      </a: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6311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Changes to Interventions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12888" y="1350566"/>
            <a:ext cx="7101723" cy="294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altLang="en-US" b="1" dirty="0" smtClean="0">
                <a:latin typeface="+mn-lt"/>
              </a:rPr>
              <a:t>Further </a:t>
            </a:r>
            <a:r>
              <a:rPr lang="en-US" altLang="en-US" b="1" dirty="0">
                <a:latin typeface="+mn-lt"/>
              </a:rPr>
              <a:t>allocation of Orange River water to NMBM</a:t>
            </a:r>
          </a:p>
          <a:p>
            <a:pPr marL="800100" lvl="1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+mn-lt"/>
              </a:rPr>
              <a:t>NLLS Phase 4 – assumed potential additional yield of 18.25 million m</a:t>
            </a:r>
            <a:r>
              <a:rPr lang="en-US" altLang="en-US" sz="2200" baseline="30000" dirty="0" smtClean="0">
                <a:latin typeface="+mn-lt"/>
              </a:rPr>
              <a:t>3</a:t>
            </a:r>
            <a:r>
              <a:rPr lang="en-US" altLang="en-US" sz="2200" dirty="0" smtClean="0">
                <a:latin typeface="+mn-lt"/>
              </a:rPr>
              <a:t>/a (50 Ml/d), until this is further clarified</a:t>
            </a:r>
          </a:p>
          <a:p>
            <a:pPr eaLnBrk="1" hangingPunct="1">
              <a:lnSpc>
                <a:spcPct val="15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altLang="en-US" b="1" dirty="0" smtClean="0">
                <a:latin typeface="+mn-lt"/>
              </a:rPr>
              <a:t>Seawater </a:t>
            </a:r>
            <a:r>
              <a:rPr lang="en-US" altLang="en-US" b="1" dirty="0">
                <a:latin typeface="+mn-lt"/>
              </a:rPr>
              <a:t>Desalination</a:t>
            </a:r>
          </a:p>
          <a:p>
            <a:pPr marL="800100" lvl="1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+mn-lt"/>
              </a:rPr>
              <a:t>Marina Sea Salt Desalination included (assumed added yield of 5.5 million m</a:t>
            </a:r>
            <a:r>
              <a:rPr lang="en-US" altLang="en-US" sz="2200" baseline="30000" dirty="0" smtClean="0">
                <a:latin typeface="+mn-lt"/>
              </a:rPr>
              <a:t>3</a:t>
            </a:r>
            <a:r>
              <a:rPr lang="en-US" altLang="en-US" sz="2200" dirty="0" smtClean="0">
                <a:latin typeface="+mn-lt"/>
              </a:rPr>
              <a:t>/a)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706624"/>
            <a:ext cx="6383337" cy="1165289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Planning</a:t>
            </a:r>
            <a:endParaRPr lang="en-GB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9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480566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Scenarios Developed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888" y="1368594"/>
            <a:ext cx="7427912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panose="020B0604020202020204" pitchFamily="34" charset="0"/>
              </a:rPr>
              <a:t>Industrial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 Water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R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equirements</a:t>
            </a:r>
            <a:endParaRPr lang="en-AU" sz="1800" dirty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Low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Growth including </a:t>
            </a:r>
            <a:r>
              <a:rPr lang="en-AU" sz="1800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: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1% compound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High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Growth </a:t>
            </a:r>
            <a:r>
              <a:rPr lang="en-AU" sz="18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(Reference):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High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Growth </a:t>
            </a:r>
            <a:r>
              <a:rPr lang="en-AU" sz="1800" b="1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 without WC/WDM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(no efficiency saving from WC/WDM)</a:t>
            </a:r>
            <a:endParaRPr lang="en-AU" sz="1800" b="1" dirty="0" smtClean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800" b="1" dirty="0" smtClean="0">
                <a:latin typeface="+mn-lt"/>
                <a:ea typeface="Arial" panose="020B0604020202020204" pitchFamily="34" charset="0"/>
              </a:rPr>
              <a:t>Increased </a:t>
            </a:r>
            <a:r>
              <a:rPr lang="en-US" sz="1800" b="1" dirty="0">
                <a:latin typeface="+mn-lt"/>
                <a:ea typeface="Arial" panose="020B0604020202020204" pitchFamily="34" charset="0"/>
              </a:rPr>
              <a:t>supply to </a:t>
            </a:r>
            <a:r>
              <a:rPr lang="en-US" sz="1800" b="1" dirty="0" err="1">
                <a:latin typeface="+mn-lt"/>
                <a:ea typeface="Arial" panose="020B0604020202020204" pitchFamily="34" charset="0"/>
              </a:rPr>
              <a:t>Kouga</a:t>
            </a:r>
            <a:r>
              <a:rPr lang="en-US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sz="1800" b="1" dirty="0" smtClean="0">
                <a:latin typeface="+mn-lt"/>
                <a:ea typeface="Arial" panose="020B0604020202020204" pitchFamily="34" charset="0"/>
              </a:rPr>
              <a:t>LM</a:t>
            </a:r>
            <a:r>
              <a:rPr lang="en-US" sz="1800" dirty="0" smtClean="0">
                <a:latin typeface="+mn-lt"/>
                <a:ea typeface="Arial" panose="020B0604020202020204" pitchFamily="34" charset="0"/>
              </a:rPr>
              <a:t>:</a:t>
            </a:r>
            <a:r>
              <a:rPr lang="en-US" sz="1800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3.5%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&amp; 3.3% linear growth by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LM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+ </a:t>
            </a:r>
            <a:r>
              <a:rPr lang="en-AU" sz="1800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, including increased supply to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LM</a:t>
            </a:r>
            <a:endParaRPr lang="en-GB" sz="1800" dirty="0">
              <a:latin typeface="+mn-lt"/>
              <a:ea typeface="Arial" panose="020B0604020202020204" pitchFamily="34" charset="0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>
                <a:latin typeface="+mn-lt"/>
                <a:ea typeface="Arial" panose="020B0604020202020204" pitchFamily="34" charset="0"/>
              </a:rPr>
              <a:t>High Growth including </a:t>
            </a:r>
            <a:r>
              <a:rPr lang="en-AU" sz="1800" b="1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 and </a:t>
            </a:r>
            <a:r>
              <a:rPr lang="en-AU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panose="020B0604020202020204" pitchFamily="34" charset="0"/>
              </a:rPr>
              <a:t>industrial </a:t>
            </a: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Arial" panose="020B0604020202020204" pitchFamily="34" charset="0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Worst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Case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and </a:t>
            </a:r>
            <a:r>
              <a:rPr lang="en-A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panose="020B0604020202020204" pitchFamily="34" charset="0"/>
              </a:rPr>
              <a:t>industrial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, with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climate change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&amp; implementation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of the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Reserve</a:t>
            </a:r>
            <a:endParaRPr lang="en-GB" sz="18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15469" y="731404"/>
            <a:ext cx="2015313" cy="7294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1042" y="731404"/>
            <a:ext cx="219975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1800" dirty="0" smtClean="0">
                <a:ea typeface="Arial" panose="020B0604020202020204" pitchFamily="34" charset="0"/>
              </a:rPr>
              <a:t>Scenario Planning up to 2042</a:t>
            </a:r>
            <a:endParaRPr lang="en-AU" sz="1800" b="1" dirty="0" smtClean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846"/>
            <a:ext cx="9217554" cy="5480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Industrial Water Requirements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76448" y="2788334"/>
            <a:ext cx="6886326" cy="2790434"/>
            <a:chOff x="-434323" y="299923"/>
            <a:chExt cx="4648081" cy="1849552"/>
          </a:xfrm>
        </p:grpSpPr>
        <p:sp>
          <p:nvSpPr>
            <p:cNvPr id="26" name="Text Box 332"/>
            <p:cNvSpPr txBox="1">
              <a:spLocks noChangeArrowheads="1"/>
            </p:cNvSpPr>
            <p:nvPr/>
          </p:nvSpPr>
          <p:spPr bwMode="auto">
            <a:xfrm>
              <a:off x="1653235" y="892454"/>
              <a:ext cx="2518410" cy="1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 2 Ind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Text Box 333"/>
            <p:cNvSpPr txBox="1">
              <a:spLocks noChangeArrowheads="1"/>
            </p:cNvSpPr>
            <p:nvPr/>
          </p:nvSpPr>
          <p:spPr bwMode="auto">
            <a:xfrm>
              <a:off x="1513510" y="1119959"/>
              <a:ext cx="2677795" cy="14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ZA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WWTW Industrial Reuse </a:t>
              </a:r>
              <a:r>
                <a:rPr lang="en-ZA" sz="12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</a:t>
              </a:r>
              <a:r>
                <a:rPr lang="en-ZA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2 </a:t>
              </a:r>
              <a:r>
                <a:rPr lang="en-ZA" sz="12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dom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Text Box 334"/>
            <p:cNvSpPr txBox="1">
              <a:spLocks noChangeArrowheads="1"/>
            </p:cNvSpPr>
            <p:nvPr/>
          </p:nvSpPr>
          <p:spPr bwMode="auto">
            <a:xfrm>
              <a:off x="1741017" y="680313"/>
              <a:ext cx="244348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Phase 3 dom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Text Box 335"/>
            <p:cNvSpPr txBox="1">
              <a:spLocks noChangeArrowheads="1"/>
            </p:cNvSpPr>
            <p:nvPr/>
          </p:nvSpPr>
          <p:spPr bwMode="auto">
            <a:xfrm>
              <a:off x="1821485" y="299923"/>
              <a:ext cx="2369820" cy="17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ZA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WWTW Industrial Reuse </a:t>
              </a:r>
              <a:r>
                <a:rPr lang="en-ZA" sz="1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</a:t>
              </a:r>
              <a:r>
                <a:rPr lang="en-ZA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4 </a:t>
              </a:r>
              <a:r>
                <a:rPr lang="en-ZA" sz="1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Ind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Text Box 336"/>
            <p:cNvSpPr txBox="1">
              <a:spLocks noChangeArrowheads="1"/>
            </p:cNvSpPr>
            <p:nvPr/>
          </p:nvSpPr>
          <p:spPr bwMode="auto">
            <a:xfrm>
              <a:off x="1755648" y="1660550"/>
              <a:ext cx="2422525" cy="17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FWF WWTW Industrial Reuse Ph 2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 Box 337"/>
            <p:cNvSpPr txBox="1">
              <a:spLocks noChangeArrowheads="1"/>
            </p:cNvSpPr>
            <p:nvPr/>
          </p:nvSpPr>
          <p:spPr bwMode="auto">
            <a:xfrm>
              <a:off x="1792224" y="2011680"/>
              <a:ext cx="2390775" cy="1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FWF WWTW Industrial Reuse </a:t>
              </a:r>
              <a:r>
                <a:rPr lang="en-ZA" sz="12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</a:t>
              </a:r>
              <a:r>
                <a:rPr lang="en-ZA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1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AutoShape 342"/>
            <p:cNvSpPr>
              <a:spLocks noChangeArrowheads="1"/>
            </p:cNvSpPr>
            <p:nvPr/>
          </p:nvSpPr>
          <p:spPr bwMode="auto">
            <a:xfrm>
              <a:off x="-434323" y="702221"/>
              <a:ext cx="1116330" cy="295275"/>
            </a:xfrm>
            <a:prstGeom prst="wedgeRoundRectCallout">
              <a:avLst>
                <a:gd name="adj1" fmla="val 59726"/>
                <a:gd name="adj2" fmla="val 132565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2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AU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Industrial water requirements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Text Box 334"/>
            <p:cNvSpPr txBox="1">
              <a:spLocks noChangeArrowheads="1"/>
            </p:cNvSpPr>
            <p:nvPr/>
          </p:nvSpPr>
          <p:spPr bwMode="auto">
            <a:xfrm>
              <a:off x="1741017" y="490118"/>
              <a:ext cx="244348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 3 ind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Text Box 334"/>
            <p:cNvSpPr txBox="1">
              <a:spLocks noChangeArrowheads="1"/>
            </p:cNvSpPr>
            <p:nvPr/>
          </p:nvSpPr>
          <p:spPr bwMode="auto">
            <a:xfrm>
              <a:off x="1770278" y="1353312"/>
              <a:ext cx="244348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 1 dom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044"/>
            <a:ext cx="9168919" cy="5254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Low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including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Potable</a:t>
            </a:r>
          </a:p>
        </p:txBody>
      </p:sp>
      <p:sp>
        <p:nvSpPr>
          <p:cNvPr id="5" name="AutoShape 342"/>
          <p:cNvSpPr>
            <a:spLocks noChangeArrowheads="1"/>
          </p:cNvSpPr>
          <p:nvPr/>
        </p:nvSpPr>
        <p:spPr bwMode="auto">
          <a:xfrm>
            <a:off x="3113805" y="2667786"/>
            <a:ext cx="1653889" cy="697998"/>
          </a:xfrm>
          <a:prstGeom prst="wedgeRoundRectCallout">
            <a:avLst>
              <a:gd name="adj1" fmla="val 65880"/>
              <a:gd name="adj2" fmla="val 130304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1% compound growth + 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potable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AutoShape 342"/>
          <p:cNvSpPr>
            <a:spLocks noChangeArrowheads="1"/>
          </p:cNvSpPr>
          <p:nvPr/>
        </p:nvSpPr>
        <p:spPr bwMode="auto">
          <a:xfrm>
            <a:off x="4849965" y="3090189"/>
            <a:ext cx="1227749" cy="324068"/>
          </a:xfrm>
          <a:prstGeom prst="wedgeRoundRectCallout">
            <a:avLst>
              <a:gd name="adj1" fmla="val 6107"/>
              <a:gd name="adj2" fmla="val 176824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342"/>
          <p:cNvSpPr>
            <a:spLocks noChangeArrowheads="1"/>
          </p:cNvSpPr>
          <p:nvPr/>
        </p:nvSpPr>
        <p:spPr bwMode="auto">
          <a:xfrm>
            <a:off x="6420548" y="2733254"/>
            <a:ext cx="1227749" cy="324068"/>
          </a:xfrm>
          <a:prstGeom prst="wedgeRoundRectCallout">
            <a:avLst>
              <a:gd name="adj1" fmla="val 69653"/>
              <a:gd name="adj2" fmla="val 187432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41173" y="3819068"/>
            <a:ext cx="6403" cy="107274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96860" y="4007436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8158" y="3770965"/>
            <a:ext cx="206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Groundwater </a:t>
            </a:r>
            <a:r>
              <a:rPr lang="en-ZA" sz="1200" b="1" dirty="0" err="1" smtClean="0"/>
              <a:t>Coega</a:t>
            </a:r>
            <a:r>
              <a:rPr lang="en-ZA" sz="1200" b="1" dirty="0" smtClean="0"/>
              <a:t> Fault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56486" y="3567188"/>
            <a:ext cx="23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Lower Sundays Return Flows</a:t>
            </a:r>
            <a:endParaRPr lang="en-GB" sz="1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918017" y="3520440"/>
            <a:ext cx="6403" cy="100584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41843" y="3300316"/>
            <a:ext cx="195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2 groundwater schemes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0223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3. 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Potable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(Reference)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3555" y="1267926"/>
            <a:ext cx="9217555" cy="5431341"/>
            <a:chOff x="-73555" y="1267926"/>
            <a:chExt cx="9217555" cy="54313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555" y="1267926"/>
              <a:ext cx="9217555" cy="5431341"/>
            </a:xfrm>
            <a:prstGeom prst="rect">
              <a:avLst/>
            </a:prstGeom>
          </p:spPr>
        </p:pic>
        <p:sp>
          <p:nvSpPr>
            <p:cNvPr id="7" name="AutoShape 342"/>
            <p:cNvSpPr>
              <a:spLocks noChangeArrowheads="1"/>
            </p:cNvSpPr>
            <p:nvPr/>
          </p:nvSpPr>
          <p:spPr bwMode="auto">
            <a:xfrm>
              <a:off x="3031509" y="2692144"/>
              <a:ext cx="1653889" cy="697998"/>
            </a:xfrm>
            <a:prstGeom prst="wedgeRoundRectCallout">
              <a:avLst>
                <a:gd name="adj1" fmla="val 72304"/>
                <a:gd name="adj2" fmla="val 78017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Requirement = 3.5% linear growth + 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potable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AutoShape 342"/>
            <p:cNvSpPr>
              <a:spLocks noChangeArrowheads="1"/>
            </p:cNvSpPr>
            <p:nvPr/>
          </p:nvSpPr>
          <p:spPr bwMode="auto">
            <a:xfrm>
              <a:off x="4845853" y="2563638"/>
              <a:ext cx="1227749" cy="324068"/>
            </a:xfrm>
            <a:prstGeom prst="wedgeRoundRectCallout">
              <a:avLst>
                <a:gd name="adj1" fmla="val 49077"/>
                <a:gd name="adj2" fmla="val 147127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200" b="1" dirty="0" smtClean="0">
                  <a:ea typeface="Arial" panose="020B0604020202020204" pitchFamily="34" charset="0"/>
                </a:rPr>
                <a:t>15% WC/WDM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AutoShape 342"/>
            <p:cNvSpPr>
              <a:spLocks noChangeArrowheads="1"/>
            </p:cNvSpPr>
            <p:nvPr/>
          </p:nvSpPr>
          <p:spPr bwMode="auto">
            <a:xfrm>
              <a:off x="6813951" y="2157249"/>
              <a:ext cx="1227749" cy="324068"/>
            </a:xfrm>
            <a:prstGeom prst="wedgeRoundRectCallout">
              <a:avLst>
                <a:gd name="adj1" fmla="val 76776"/>
                <a:gd name="adj2" fmla="val 91729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200" b="1" dirty="0" smtClean="0">
                  <a:ea typeface="Arial" panose="020B0604020202020204" pitchFamily="34" charset="0"/>
                </a:rPr>
                <a:t>15% WC/WDM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062472" y="3090672"/>
              <a:ext cx="0" cy="32004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382622" y="2414016"/>
              <a:ext cx="0" cy="37278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51871" y="4117027"/>
              <a:ext cx="3177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Nooitgedagt</a:t>
              </a:r>
              <a:r>
                <a:rPr lang="en-ZA" sz="1200" b="1" dirty="0" smtClean="0"/>
                <a:t> Low Level Scheme Phase 3</a:t>
              </a:r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9110" y="3934510"/>
              <a:ext cx="2060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Groundwater </a:t>
              </a:r>
              <a:r>
                <a:rPr lang="en-ZA" sz="1200" b="1" dirty="0" err="1" smtClean="0"/>
                <a:t>Coega</a:t>
              </a:r>
              <a:r>
                <a:rPr lang="en-ZA" sz="1200" b="1" dirty="0" smtClean="0"/>
                <a:t> Fault</a:t>
              </a:r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4691" y="3736998"/>
              <a:ext cx="2323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Lower Sundays Return Flows</a:t>
              </a:r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3951" y="3321130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NLLS Phase 4</a:t>
              </a:r>
              <a:endParaRPr lang="en-GB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58712" y="3554481"/>
              <a:ext cx="2236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– Marina Sea Salt</a:t>
              </a:r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1843" y="2870359"/>
              <a:ext cx="1952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/>
                <a:t>5</a:t>
              </a:r>
              <a:r>
                <a:rPr lang="en-ZA" sz="1200" b="1" dirty="0" smtClean="0"/>
                <a:t> groundwater schemes</a:t>
              </a:r>
              <a:endParaRPr lang="en-GB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41843" y="2537571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1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9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Potable without WC/WDM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275172"/>
            <a:ext cx="9144000" cy="5240561"/>
            <a:chOff x="0" y="1275172"/>
            <a:chExt cx="9144000" cy="52405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75172"/>
              <a:ext cx="9144000" cy="5240561"/>
            </a:xfrm>
            <a:prstGeom prst="rect">
              <a:avLst/>
            </a:prstGeom>
          </p:spPr>
        </p:pic>
        <p:sp>
          <p:nvSpPr>
            <p:cNvPr id="7" name="AutoShape 342"/>
            <p:cNvSpPr>
              <a:spLocks noChangeArrowheads="1"/>
            </p:cNvSpPr>
            <p:nvPr/>
          </p:nvSpPr>
          <p:spPr bwMode="auto">
            <a:xfrm>
              <a:off x="2189976" y="2985802"/>
              <a:ext cx="1653889" cy="697998"/>
            </a:xfrm>
            <a:prstGeom prst="wedgeRoundRectCallout">
              <a:avLst>
                <a:gd name="adj1" fmla="val 63090"/>
                <a:gd name="adj2" fmla="val 123504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Requirement = 3.5% linear growth + 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potable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6880" y="4177168"/>
              <a:ext cx="3177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Nooitgedagt</a:t>
              </a:r>
              <a:r>
                <a:rPr lang="en-ZA" sz="1200" b="1" dirty="0" smtClean="0"/>
                <a:t> Low Level Scheme Phase 3</a:t>
              </a:r>
              <a:endParaRPr lang="en-GB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4119" y="4023389"/>
              <a:ext cx="2060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Groundwater </a:t>
              </a:r>
              <a:r>
                <a:rPr lang="en-ZA" sz="1200" b="1" dirty="0" err="1" smtClean="0"/>
                <a:t>Coega</a:t>
              </a:r>
              <a:r>
                <a:rPr lang="en-ZA" sz="1200" b="1" dirty="0" smtClean="0"/>
                <a:t> Fault</a:t>
              </a:r>
              <a:endParaRPr lang="en-GB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0692" y="3836573"/>
              <a:ext cx="2323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Lower Sundays Return Flows</a:t>
              </a:r>
              <a:endParaRPr lang="en-GB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7903" y="3438634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NLLS Phase 4</a:t>
              </a:r>
              <a:endParaRPr lang="en-GB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67903" y="3084895"/>
              <a:ext cx="1952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5 groundwater schemes</a:t>
              </a:r>
              <a:endParaRPr lang="en-GB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9611" y="2793173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1</a:t>
              </a:r>
              <a:endParaRPr lang="en-GB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8787" y="2591250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2</a:t>
              </a:r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0176" y="2292807"/>
              <a:ext cx="2840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Kouga</a:t>
              </a:r>
              <a:r>
                <a:rPr lang="en-ZA" sz="1200" b="1" dirty="0" smtClean="0"/>
                <a:t> dam replacement / raising</a:t>
              </a:r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9422" y="3683523"/>
              <a:ext cx="2236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– Marina Sea Salt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23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Potable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with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LM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6603" y="1123898"/>
            <a:ext cx="9297206" cy="5328366"/>
            <a:chOff x="-76603" y="1123898"/>
            <a:chExt cx="9297206" cy="53283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603" y="1123898"/>
              <a:ext cx="9297206" cy="5328366"/>
            </a:xfrm>
            <a:prstGeom prst="rect">
              <a:avLst/>
            </a:prstGeom>
          </p:spPr>
        </p:pic>
        <p:sp>
          <p:nvSpPr>
            <p:cNvPr id="7" name="AutoShape 342"/>
            <p:cNvSpPr>
              <a:spLocks noChangeArrowheads="1"/>
            </p:cNvSpPr>
            <p:nvPr/>
          </p:nvSpPr>
          <p:spPr bwMode="auto">
            <a:xfrm>
              <a:off x="2736666" y="2335184"/>
              <a:ext cx="1653889" cy="697998"/>
            </a:xfrm>
            <a:prstGeom prst="wedgeRoundRectCallout">
              <a:avLst>
                <a:gd name="adj1" fmla="val 79313"/>
                <a:gd name="adj2" fmla="val 111550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Requirement = 3.5% linear growth + </a:t>
              </a:r>
              <a:r>
                <a:rPr lang="en-AU" sz="1200" b="1" dirty="0" err="1">
                  <a:ea typeface="Arial" panose="020B0604020202020204" pitchFamily="34" charset="0"/>
                </a:rPr>
                <a:t>K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oega</a:t>
              </a: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additional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AutoShape 342"/>
            <p:cNvSpPr>
              <a:spLocks noChangeArrowheads="1"/>
            </p:cNvSpPr>
            <p:nvPr/>
          </p:nvSpPr>
          <p:spPr bwMode="auto">
            <a:xfrm>
              <a:off x="5608859" y="2142423"/>
              <a:ext cx="1227749" cy="324068"/>
            </a:xfrm>
            <a:prstGeom prst="wedgeRoundRectCallout">
              <a:avLst>
                <a:gd name="adj1" fmla="val 86085"/>
                <a:gd name="adj2" fmla="val 77270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200" b="1" dirty="0" smtClean="0">
                  <a:ea typeface="Arial" panose="020B0604020202020204" pitchFamily="34" charset="0"/>
                </a:rPr>
                <a:t>15% WC/WDM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AutoShape 342"/>
            <p:cNvSpPr>
              <a:spLocks noChangeArrowheads="1"/>
            </p:cNvSpPr>
            <p:nvPr/>
          </p:nvSpPr>
          <p:spPr bwMode="auto">
            <a:xfrm>
              <a:off x="5608858" y="2142423"/>
              <a:ext cx="1227749" cy="324068"/>
            </a:xfrm>
            <a:prstGeom prst="wedgeRoundRectCallout">
              <a:avLst>
                <a:gd name="adj1" fmla="val -20090"/>
                <a:gd name="adj2" fmla="val 176536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200" b="1" dirty="0" smtClean="0">
                  <a:ea typeface="Arial" panose="020B0604020202020204" pitchFamily="34" charset="0"/>
                </a:rPr>
                <a:t>15% WC/WDM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338811" y="2580595"/>
              <a:ext cx="8939" cy="2194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978634" y="2880360"/>
              <a:ext cx="0" cy="32464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14042" y="3919829"/>
              <a:ext cx="3177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Nooitgedagt</a:t>
              </a:r>
              <a:r>
                <a:rPr lang="en-ZA" sz="1200" b="1" dirty="0" smtClean="0"/>
                <a:t> Low Level Scheme Phase 3</a:t>
              </a:r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1281" y="3749880"/>
              <a:ext cx="2060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Groundwater </a:t>
              </a:r>
              <a:r>
                <a:rPr lang="en-ZA" sz="1200" b="1" dirty="0" err="1" smtClean="0"/>
                <a:t>Coega</a:t>
              </a:r>
              <a:r>
                <a:rPr lang="en-ZA" sz="1200" b="1" dirty="0" smtClean="0"/>
                <a:t> Fault</a:t>
              </a:r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8034" y="3548971"/>
              <a:ext cx="2323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Lower Sundays Return Flows</a:t>
              </a:r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5065" y="3123361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NLLS Phase 4</a:t>
              </a:r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5065" y="2695937"/>
              <a:ext cx="1952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5 Groundwater schemes</a:t>
              </a:r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8285" y="2377574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1</a:t>
              </a:r>
              <a:endParaRPr lang="en-GB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98285" y="2142423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2</a:t>
              </a:r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8708" y="3366792"/>
              <a:ext cx="2236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– Marina Sea Salt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7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including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pot &amp;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ind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80029"/>
            <a:ext cx="9144000" cy="5163671"/>
            <a:chOff x="0" y="1280029"/>
            <a:chExt cx="9144000" cy="5163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80029"/>
              <a:ext cx="9144000" cy="5163671"/>
            </a:xfrm>
            <a:prstGeom prst="rect">
              <a:avLst/>
            </a:prstGeom>
          </p:spPr>
        </p:pic>
        <p:sp>
          <p:nvSpPr>
            <p:cNvPr id="7" name="AutoShape 342"/>
            <p:cNvSpPr>
              <a:spLocks noChangeArrowheads="1"/>
            </p:cNvSpPr>
            <p:nvPr/>
          </p:nvSpPr>
          <p:spPr bwMode="auto">
            <a:xfrm>
              <a:off x="6351938" y="1875262"/>
              <a:ext cx="1128455" cy="445484"/>
            </a:xfrm>
            <a:prstGeom prst="wedgeRoundRectCallout">
              <a:avLst>
                <a:gd name="adj1" fmla="val 97796"/>
                <a:gd name="adj2" fmla="val 74562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Reuse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- FWF WWTW</a:t>
              </a:r>
              <a:endParaRPr lang="en-GB" sz="1200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342"/>
            <p:cNvSpPr>
              <a:spLocks noChangeArrowheads="1"/>
            </p:cNvSpPr>
            <p:nvPr/>
          </p:nvSpPr>
          <p:spPr bwMode="auto">
            <a:xfrm>
              <a:off x="7480393" y="1606427"/>
              <a:ext cx="1133652" cy="230351"/>
            </a:xfrm>
            <a:prstGeom prst="wedgeRoundRectCallout">
              <a:avLst>
                <a:gd name="adj1" fmla="val 28701"/>
                <a:gd name="adj2" fmla="val 607121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>
                  <a:ea typeface="Arial" panose="020B0604020202020204" pitchFamily="34" charset="0"/>
                  <a:cs typeface="Arial" panose="020B0604020202020204" pitchFamily="34" charset="0"/>
                </a:rPr>
                <a:t>15% WC/WDM</a:t>
              </a:r>
              <a:endParaRPr lang="en-GB" sz="1200" b="1" dirty="0"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743750" y="3066240"/>
              <a:ext cx="0" cy="2256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77175" y="3118104"/>
              <a:ext cx="0" cy="28977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42"/>
            <p:cNvSpPr>
              <a:spLocks noChangeArrowheads="1"/>
            </p:cNvSpPr>
            <p:nvPr/>
          </p:nvSpPr>
          <p:spPr bwMode="auto">
            <a:xfrm>
              <a:off x="4546767" y="2724461"/>
              <a:ext cx="1122167" cy="228780"/>
            </a:xfrm>
            <a:prstGeom prst="wedgeRoundRectCallout">
              <a:avLst>
                <a:gd name="adj1" fmla="val 53188"/>
                <a:gd name="adj2" fmla="val 100343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>
                  <a:ea typeface="Arial" panose="020B0604020202020204" pitchFamily="34" charset="0"/>
                  <a:cs typeface="Arial" panose="020B0604020202020204" pitchFamily="34" charset="0"/>
                </a:rPr>
                <a:t>15% WC/WDM</a:t>
              </a:r>
              <a:endParaRPr lang="en-GB" sz="1200" b="1" dirty="0"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342"/>
            <p:cNvSpPr>
              <a:spLocks noChangeArrowheads="1"/>
            </p:cNvSpPr>
            <p:nvPr/>
          </p:nvSpPr>
          <p:spPr bwMode="auto">
            <a:xfrm>
              <a:off x="2770050" y="2458034"/>
              <a:ext cx="1653889" cy="609884"/>
            </a:xfrm>
            <a:prstGeom prst="wedgeRoundRectCallout">
              <a:avLst>
                <a:gd name="adj1" fmla="val 80465"/>
                <a:gd name="adj2" fmla="val 191511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9144" tIns="0" rIns="9144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Requirement = 3.5% linear growth + </a:t>
              </a:r>
              <a:r>
                <a:rPr lang="en-AU" sz="1200" b="1" dirty="0" err="1" smtClean="0">
                  <a:ea typeface="Arial" panose="020B0604020202020204" pitchFamily="34" charset="0"/>
                </a:rPr>
                <a:t>C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oega</a:t>
              </a: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pot &amp; 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ind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047219" y="2432304"/>
              <a:ext cx="0" cy="34747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68479" y="2933396"/>
              <a:ext cx="0" cy="46634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602872" y="4385109"/>
              <a:ext cx="3177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Nooitgedagt</a:t>
              </a:r>
              <a:r>
                <a:rPr lang="en-ZA" sz="1200" b="1" dirty="0" smtClean="0"/>
                <a:t> Low Level Scheme Phase 3</a:t>
              </a:r>
              <a:endParaRPr lang="en-GB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3073" y="4246609"/>
              <a:ext cx="2060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Groundwater </a:t>
              </a:r>
              <a:r>
                <a:rPr lang="en-ZA" sz="1200" b="1" dirty="0" err="1" smtClean="0"/>
                <a:t>Coega</a:t>
              </a:r>
              <a:r>
                <a:rPr lang="en-ZA" sz="1200" b="1" dirty="0" smtClean="0"/>
                <a:t> Fault</a:t>
              </a:r>
              <a:endParaRPr lang="en-GB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39826" y="4090314"/>
              <a:ext cx="2323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Lower Sundays Return Flows</a:t>
              </a:r>
              <a:endParaRPr lang="en-GB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85513" y="3795519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NLLS Phase 4</a:t>
              </a:r>
              <a:endParaRPr lang="en-GB" sz="12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8047219" y="3447158"/>
              <a:ext cx="0" cy="16121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utoShape 342"/>
            <p:cNvSpPr>
              <a:spLocks noChangeArrowheads="1"/>
            </p:cNvSpPr>
            <p:nvPr/>
          </p:nvSpPr>
          <p:spPr bwMode="auto">
            <a:xfrm>
              <a:off x="4931762" y="2053788"/>
              <a:ext cx="1205227" cy="445484"/>
            </a:xfrm>
            <a:prstGeom prst="wedgeRoundRectCallout">
              <a:avLst>
                <a:gd name="adj1" fmla="val 163886"/>
                <a:gd name="adj2" fmla="val 145394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Reuse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WWTW</a:t>
              </a:r>
              <a:endParaRPr lang="en-GB" sz="1200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09156" y="3957387"/>
              <a:ext cx="2236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– Marina Sea Salt</a:t>
              </a:r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9659" y="3447158"/>
              <a:ext cx="1952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5 Groundwater schemes</a:t>
              </a:r>
              <a:endParaRPr lang="en-GB" sz="1200" b="1" dirty="0"/>
            </a:p>
          </p:txBody>
        </p:sp>
        <p:sp>
          <p:nvSpPr>
            <p:cNvPr id="25" name="AutoShape 342"/>
            <p:cNvSpPr>
              <a:spLocks noChangeArrowheads="1"/>
            </p:cNvSpPr>
            <p:nvPr/>
          </p:nvSpPr>
          <p:spPr bwMode="auto">
            <a:xfrm>
              <a:off x="4939226" y="2053788"/>
              <a:ext cx="1205227" cy="445484"/>
            </a:xfrm>
            <a:prstGeom prst="wedgeRoundRectCallout">
              <a:avLst>
                <a:gd name="adj1" fmla="val 202781"/>
                <a:gd name="adj2" fmla="val 261015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Reuse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WWTW</a:t>
              </a:r>
              <a:endParaRPr lang="en-GB" sz="1200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83131" y="473096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Worst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Case Scenario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6012" y="987030"/>
            <a:ext cx="9291109" cy="5474682"/>
            <a:chOff x="-16012" y="987030"/>
            <a:chExt cx="9291109" cy="5474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012" y="987030"/>
              <a:ext cx="9291109" cy="5474682"/>
            </a:xfrm>
            <a:prstGeom prst="rect">
              <a:avLst/>
            </a:prstGeom>
          </p:spPr>
        </p:pic>
        <p:sp>
          <p:nvSpPr>
            <p:cNvPr id="5" name="AutoShape 342"/>
            <p:cNvSpPr>
              <a:spLocks noChangeArrowheads="1"/>
            </p:cNvSpPr>
            <p:nvPr/>
          </p:nvSpPr>
          <p:spPr bwMode="auto">
            <a:xfrm>
              <a:off x="6323397" y="1761820"/>
              <a:ext cx="1241046" cy="445484"/>
            </a:xfrm>
            <a:prstGeom prst="wedgeRoundRectCallout">
              <a:avLst>
                <a:gd name="adj1" fmla="val 78038"/>
                <a:gd name="adj2" fmla="val 64145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Reuse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– ex FWF WWTW</a:t>
              </a:r>
              <a:endParaRPr lang="en-GB" sz="1200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342"/>
            <p:cNvSpPr>
              <a:spLocks noChangeArrowheads="1"/>
            </p:cNvSpPr>
            <p:nvPr/>
          </p:nvSpPr>
          <p:spPr bwMode="auto">
            <a:xfrm>
              <a:off x="7092343" y="1483175"/>
              <a:ext cx="1133652" cy="230351"/>
            </a:xfrm>
            <a:prstGeom prst="wedgeRoundRectCallout">
              <a:avLst>
                <a:gd name="adj1" fmla="val 72225"/>
                <a:gd name="adj2" fmla="val 576940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>
                  <a:ea typeface="Arial" panose="020B0604020202020204" pitchFamily="34" charset="0"/>
                  <a:cs typeface="Arial" panose="020B0604020202020204" pitchFamily="34" charset="0"/>
                </a:rPr>
                <a:t>15% WC/WDM</a:t>
              </a:r>
              <a:endParaRPr lang="en-GB" sz="1200" b="1" dirty="0"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806049" y="2911724"/>
              <a:ext cx="0" cy="2256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488943" y="2940089"/>
              <a:ext cx="0" cy="28977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utoShape 342"/>
            <p:cNvSpPr>
              <a:spLocks noChangeArrowheads="1"/>
            </p:cNvSpPr>
            <p:nvPr/>
          </p:nvSpPr>
          <p:spPr bwMode="auto">
            <a:xfrm>
              <a:off x="4687086" y="2467009"/>
              <a:ext cx="1122167" cy="228780"/>
            </a:xfrm>
            <a:prstGeom prst="wedgeRoundRectCallout">
              <a:avLst>
                <a:gd name="adj1" fmla="val 48395"/>
                <a:gd name="adj2" fmla="val 147110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>
                  <a:ea typeface="Arial" panose="020B0604020202020204" pitchFamily="34" charset="0"/>
                  <a:cs typeface="Arial" panose="020B0604020202020204" pitchFamily="34" charset="0"/>
                </a:rPr>
                <a:t>15% WC/WDM</a:t>
              </a:r>
              <a:endParaRPr lang="en-GB" sz="1200" b="1" dirty="0"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342"/>
            <p:cNvSpPr>
              <a:spLocks noChangeArrowheads="1"/>
            </p:cNvSpPr>
            <p:nvPr/>
          </p:nvSpPr>
          <p:spPr bwMode="auto">
            <a:xfrm>
              <a:off x="2984049" y="2136587"/>
              <a:ext cx="1653889" cy="609884"/>
            </a:xfrm>
            <a:prstGeom prst="wedgeRoundRectCallout">
              <a:avLst>
                <a:gd name="adj1" fmla="val 80465"/>
                <a:gd name="adj2" fmla="val 190123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9144" tIns="0" rIns="9144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Requirement = 3.5% linear growth + </a:t>
              </a:r>
              <a:r>
                <a:rPr lang="en-AU" sz="1200" b="1" dirty="0" err="1" smtClean="0">
                  <a:ea typeface="Arial" panose="020B0604020202020204" pitchFamily="34" charset="0"/>
                </a:rPr>
                <a:t>C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oega</a:t>
              </a:r>
              <a:r>
                <a:rPr lang="en-AU" sz="12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pot &amp; </a:t>
              </a:r>
              <a:r>
                <a:rPr lang="en-AU" sz="1200" b="1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ind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946709" y="2281721"/>
              <a:ext cx="0" cy="36576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utoShape 342"/>
            <p:cNvSpPr>
              <a:spLocks noChangeArrowheads="1"/>
            </p:cNvSpPr>
            <p:nvPr/>
          </p:nvSpPr>
          <p:spPr bwMode="auto">
            <a:xfrm>
              <a:off x="4915293" y="1915602"/>
              <a:ext cx="1333465" cy="445484"/>
            </a:xfrm>
            <a:prstGeom prst="wedgeRoundRectCallout">
              <a:avLst>
                <a:gd name="adj1" fmla="val 152933"/>
                <a:gd name="adj2" fmla="val 133991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Reuse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– ex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WWTW</a:t>
              </a:r>
              <a:endParaRPr lang="en-GB" sz="1200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680247" y="2748959"/>
              <a:ext cx="0" cy="4870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300915">
              <a:off x="5640364" y="4954665"/>
              <a:ext cx="3177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Nooitgedagt</a:t>
              </a:r>
              <a:r>
                <a:rPr lang="en-ZA" sz="1200" b="1" dirty="0" smtClean="0"/>
                <a:t> Low Level Scheme Phase 3</a:t>
              </a:r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311134">
              <a:off x="6751260" y="4862262"/>
              <a:ext cx="2060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Groundwater </a:t>
              </a:r>
              <a:r>
                <a:rPr lang="en-ZA" sz="1200" b="1" dirty="0" err="1" smtClean="0"/>
                <a:t>Coega</a:t>
              </a:r>
              <a:r>
                <a:rPr lang="en-ZA" sz="1200" b="1" dirty="0" smtClean="0"/>
                <a:t> Fault</a:t>
              </a:r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319912">
              <a:off x="6456853" y="4279311"/>
              <a:ext cx="2323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Lower Sundays Return Flows</a:t>
              </a:r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93449">
              <a:off x="6908791" y="4545104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NLLS Phase 4</a:t>
              </a:r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52598">
              <a:off x="6842968" y="4022849"/>
              <a:ext cx="1952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5 groundwater schemes</a:t>
              </a:r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80849">
              <a:off x="7059803" y="3786564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1</a:t>
              </a:r>
              <a:endParaRPr lang="en-GB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07614">
              <a:off x="7044561" y="3612249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2</a:t>
              </a:r>
              <a:endParaRPr lang="en-GB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275524">
              <a:off x="7056829" y="3416320"/>
              <a:ext cx="1860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smtClean="0"/>
                <a:t>Seawater </a:t>
              </a:r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</a:t>
              </a:r>
              <a:r>
                <a:rPr lang="en-ZA" sz="1200" b="1" dirty="0" err="1" smtClean="0"/>
                <a:t>Ph</a:t>
              </a:r>
              <a:r>
                <a:rPr lang="en-ZA" sz="1200" b="1" dirty="0" smtClean="0"/>
                <a:t> 3</a:t>
              </a:r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260225">
              <a:off x="6554327" y="4727406"/>
              <a:ext cx="2236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Desal</a:t>
              </a:r>
              <a:r>
                <a:rPr lang="en-ZA" sz="1200" b="1" dirty="0" smtClean="0"/>
                <a:t> – Marina Sea Salt</a:t>
              </a:r>
              <a:endParaRPr lang="en-GB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321530">
              <a:off x="6127112" y="3131139"/>
              <a:ext cx="2840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b="1" dirty="0" err="1" smtClean="0"/>
                <a:t>Kouga</a:t>
              </a:r>
              <a:r>
                <a:rPr lang="en-ZA" sz="1200" b="1" dirty="0" smtClean="0"/>
                <a:t> dam replacement / raising</a:t>
              </a:r>
              <a:endParaRPr lang="en-GB" sz="1200" b="1" dirty="0"/>
            </a:p>
          </p:txBody>
        </p:sp>
        <p:sp>
          <p:nvSpPr>
            <p:cNvPr id="27" name="AutoShape 342"/>
            <p:cNvSpPr>
              <a:spLocks noChangeArrowheads="1"/>
            </p:cNvSpPr>
            <p:nvPr/>
          </p:nvSpPr>
          <p:spPr bwMode="auto">
            <a:xfrm>
              <a:off x="4912754" y="1915602"/>
              <a:ext cx="1333465" cy="445484"/>
            </a:xfrm>
            <a:prstGeom prst="wedgeRoundRectCallout">
              <a:avLst>
                <a:gd name="adj1" fmla="val 152988"/>
                <a:gd name="adj2" fmla="val 279178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Reuse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– ex </a:t>
              </a:r>
              <a:r>
                <a:rPr lang="en-AU" sz="1200" b="1" dirty="0" err="1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Coega</a:t>
              </a:r>
              <a:r>
                <a:rPr lang="en-AU" sz="1200" b="1" dirty="0" smtClean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WWTW</a:t>
              </a:r>
              <a:endParaRPr lang="en-GB" sz="1200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680247" y="3419856"/>
              <a:ext cx="0" cy="11887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1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58788" y="257175"/>
            <a:ext cx="8228012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Construction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of a larger dam near the present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Scheepersvlakte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Dam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site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  <p:pic>
        <p:nvPicPr>
          <p:cNvPr id="20483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143000"/>
            <a:ext cx="74295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43000"/>
            <a:ext cx="88265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716088" y="253717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Scenario Conclusions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62" y="1121955"/>
            <a:ext cx="75136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Current shortages caused by drought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Effective WC/WDM essential for NMBM &amp;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Complete NLLS Ph3 &amp; remove bottlenecks in delivery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Planning of interventions should proceed </a:t>
            </a:r>
            <a:r>
              <a:rPr lang="en-US" dirty="0">
                <a:latin typeface="+mn-lt"/>
                <a:ea typeface="Arial" panose="020B0604020202020204" pitchFamily="34" charset="0"/>
              </a:rPr>
              <a:t>due to long implementation lead times &amp;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uncertainty in terms of growth in water requirements</a:t>
            </a: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May be difficult to timeously implement next interventions after NLLS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Ph</a:t>
            </a:r>
            <a:r>
              <a:rPr lang="en-US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3 and </a:t>
            </a:r>
            <a:r>
              <a:rPr lang="en-US" sz="2200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Coega</a:t>
            </a:r>
            <a:r>
              <a:rPr lang="en-US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Kop groundwater schemes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Groundwater schemes to be pursued by NMBM &amp;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 </a:t>
            </a:r>
            <a:r>
              <a:rPr lang="en-US" sz="22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(forms part of drought actions)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n-lt"/>
                <a:ea typeface="Arial" panose="020B0604020202020204" pitchFamily="34" charset="0"/>
              </a:rPr>
              <a:t>Thyspunt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NPP will have limited impact from water perspective (assuming desalination) but needs supply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2902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2713038"/>
            <a:ext cx="7772400" cy="112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6600" dirty="0" smtClean="0">
                <a:latin typeface="Monotype Corsiva" pitchFamily="66" charset="0"/>
                <a:ea typeface="ＭＳ Ｐゴシック" pitchFamily="34" charset="-128"/>
              </a:rPr>
              <a:t>- Thank  you -</a:t>
            </a:r>
            <a:endParaRPr lang="en-GB" altLang="en-US" sz="7200" dirty="0" smtClean="0">
              <a:latin typeface="Monotype Corsiva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85132" y="594344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7 Water Requirement Scenarios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888" y="2037278"/>
            <a:ext cx="7427912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b="1" dirty="0" smtClean="0">
                <a:latin typeface="+mn-lt"/>
                <a:ea typeface="Arial" panose="020B0604020202020204" pitchFamily="34" charset="0"/>
              </a:rPr>
              <a:t> Industrial Water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R</a:t>
            </a:r>
            <a:r>
              <a:rPr lang="en-AU" b="1" dirty="0" smtClean="0">
                <a:latin typeface="+mn-lt"/>
                <a:ea typeface="Arial" panose="020B0604020202020204" pitchFamily="34" charset="0"/>
              </a:rPr>
              <a:t>equirements</a:t>
            </a:r>
            <a:endParaRPr lang="en-AU" dirty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Low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Growth including </a:t>
            </a:r>
            <a:r>
              <a:rPr lang="en-AU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: </a:t>
            </a:r>
            <a:r>
              <a:rPr lang="en-AU" dirty="0">
                <a:latin typeface="+mn-lt"/>
                <a:ea typeface="Arial" panose="020B0604020202020204" pitchFamily="34" charset="0"/>
              </a:rPr>
              <a:t>1% compound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>
                <a:latin typeface="+mn-lt"/>
                <a:ea typeface="Arial" panose="020B0604020202020204" pitchFamily="34" charset="0"/>
              </a:rPr>
              <a:t> potable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and </a:t>
            </a:r>
            <a:r>
              <a:rPr lang="en-AU" dirty="0">
                <a:latin typeface="+mn-lt"/>
                <a:ea typeface="Arial" panose="020B0604020202020204" pitchFamily="34" charset="0"/>
              </a:rPr>
              <a:t>industrial </a:t>
            </a:r>
            <a:endParaRPr lang="en-AU" dirty="0" smtClean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High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Growth Potable</a:t>
            </a:r>
            <a:r>
              <a:rPr lang="en-AU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 potable (Reference scenario)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ea typeface="Arial" panose="020B0604020202020204" pitchFamily="34" charset="0"/>
              </a:rPr>
              <a:t>High-Growth 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Potable without WC/WDM</a:t>
            </a:r>
            <a:r>
              <a:rPr lang="en-US" dirty="0">
                <a:latin typeface="+mn-lt"/>
                <a:ea typeface="Arial" panose="020B0604020202020204" pitchFamily="34" charset="0"/>
              </a:rPr>
              <a:t>: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dirty="0">
                <a:latin typeface="+mn-lt"/>
                <a:ea typeface="Arial" panose="020B0604020202020204" pitchFamily="34" charset="0"/>
              </a:rPr>
              <a:t>3.5% linear growth, </a:t>
            </a:r>
            <a:r>
              <a:rPr lang="en-ZA" dirty="0" smtClean="0">
                <a:latin typeface="+mn-lt"/>
                <a:ea typeface="Arial" panose="020B0604020202020204" pitchFamily="34" charset="0"/>
              </a:rPr>
              <a:t>with no efficiency savings</a:t>
            </a:r>
            <a:endParaRPr lang="en-AU" dirty="0" smtClean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ea typeface="Arial" panose="020B0604020202020204" pitchFamily="34" charset="0"/>
              </a:rPr>
              <a:t>Increased 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supply to </a:t>
            </a:r>
            <a:r>
              <a:rPr lang="en-US" b="1" dirty="0" err="1">
                <a:latin typeface="+mn-lt"/>
                <a:ea typeface="Arial" panose="020B0604020202020204" pitchFamily="34" charset="0"/>
              </a:rPr>
              <a:t>Kouga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ea typeface="Arial" panose="020B0604020202020204" pitchFamily="34" charset="0"/>
              </a:rPr>
              <a:t>LM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: </a:t>
            </a:r>
            <a:r>
              <a:rPr lang="en-US" dirty="0">
                <a:latin typeface="+mn-lt"/>
                <a:ea typeface="Arial" panose="020B0604020202020204" pitchFamily="34" charset="0"/>
              </a:rPr>
              <a:t>3.5% linear growth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plus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 growth plus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Thyspunt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NPP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33750" y="1319948"/>
            <a:ext cx="2921000" cy="491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09900" y="1354181"/>
            <a:ext cx="35687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dirty="0" smtClean="0">
                <a:ea typeface="Arial" panose="020B0604020202020204" pitchFamily="34" charset="0"/>
              </a:rPr>
              <a:t>Base Year = 2016/2017</a:t>
            </a:r>
            <a:endParaRPr lang="en-AU" sz="2000" dirty="0" smtClean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85132" y="594344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7 Water Requirement Scenarios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888" y="2122339"/>
            <a:ext cx="7427912" cy="185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 startAt="6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High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Growth including </a:t>
            </a:r>
            <a:r>
              <a:rPr lang="en-AU" b="1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dirty="0">
                <a:latin typeface="+mn-lt"/>
                <a:ea typeface="Arial" panose="020B0604020202020204" pitchFamily="34" charset="0"/>
              </a:rPr>
              <a:t>potable and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industrial</a:t>
            </a:r>
            <a:endParaRPr lang="en-AU" b="1" dirty="0" smtClean="0">
              <a:latin typeface="+mn-lt"/>
              <a:ea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 startAt="6"/>
            </a:pPr>
            <a:r>
              <a:rPr lang="en-US" b="1" dirty="0" smtClean="0">
                <a:latin typeface="+mn-lt"/>
                <a:ea typeface="Arial" panose="020B0604020202020204" pitchFamily="34" charset="0"/>
              </a:rPr>
              <a:t>Worst 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Case: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Same as Reserve Scenario, plus climate change</a:t>
            </a:r>
            <a:endParaRPr lang="en-AU" dirty="0" smtClean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33750" y="1319948"/>
            <a:ext cx="2921000" cy="491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09900" y="1354181"/>
            <a:ext cx="35687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dirty="0" smtClean="0">
                <a:ea typeface="Arial" panose="020B0604020202020204" pitchFamily="34" charset="0"/>
              </a:rPr>
              <a:t>Base Year = 2016/2017</a:t>
            </a:r>
            <a:endParaRPr lang="en-AU" sz="2000" dirty="0" smtClean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534988" y="274638"/>
            <a:ext cx="8116887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 large balancing dam on the right bank near the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Nooitgedagt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WTW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534988" y="1352550"/>
            <a:ext cx="8116887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The proposed dam would supply the Nooitgedagt WTW by gravity although it may be necessary to pump water into the dam.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Dam capacity – about 3.2 million m</a:t>
            </a:r>
            <a:r>
              <a:rPr lang="en-US" altLang="en-US" sz="2000" baseline="30000"/>
              <a:t>3</a:t>
            </a:r>
            <a:r>
              <a:rPr lang="en-US" altLang="en-US" sz="2000"/>
              <a:t>/a.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altLang="en-US" sz="2000"/>
              <a:t>The majority of the proposed site for the dam and reservoir is situated on private property which is currently utilised for game farming.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2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4988" y="3736975"/>
          <a:ext cx="8083550" cy="226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  <a:gridCol w="4041775"/>
              </a:tblGrid>
              <a:tr h="420385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Disadvantages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4180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NMBM fully responsible for managing dam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Simplified operations for the LSRWUA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 risk of supply to NMBM – close proximity to WTW</a:t>
                      </a: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Added retention time = potential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WQ issues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Potential environmental impacts – loss of 60 ha vegetation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Increased evaporation losses (of about 0.5 million 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/a)</a:t>
                      </a: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695325" y="1223963"/>
            <a:ext cx="7854950" cy="5059362"/>
            <a:chOff x="1690052" y="1572577"/>
            <a:chExt cx="5763895" cy="3712845"/>
          </a:xfrm>
        </p:grpSpPr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052" y="1572577"/>
              <a:ext cx="5763895" cy="37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584" name="Straight Connector 7"/>
            <p:cNvCxnSpPr>
              <a:cxnSpLocks/>
            </p:cNvCxnSpPr>
            <p:nvPr/>
          </p:nvCxnSpPr>
          <p:spPr bwMode="auto">
            <a:xfrm>
              <a:off x="4967287" y="3640455"/>
              <a:ext cx="733425" cy="60769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Straight Connector 8"/>
            <p:cNvCxnSpPr>
              <a:cxnSpLocks/>
            </p:cNvCxnSpPr>
            <p:nvPr/>
          </p:nvCxnSpPr>
          <p:spPr bwMode="auto">
            <a:xfrm>
              <a:off x="5434012" y="3173730"/>
              <a:ext cx="923925" cy="115062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9"/>
            <p:cNvCxnSpPr>
              <a:cxnSpLocks/>
            </p:cNvCxnSpPr>
            <p:nvPr/>
          </p:nvCxnSpPr>
          <p:spPr bwMode="auto">
            <a:xfrm>
              <a:off x="4691062" y="2583180"/>
              <a:ext cx="695325" cy="56959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10"/>
            <p:cNvCxnSpPr>
              <a:cxnSpLocks/>
            </p:cNvCxnSpPr>
            <p:nvPr/>
          </p:nvCxnSpPr>
          <p:spPr bwMode="auto">
            <a:xfrm>
              <a:off x="3967162" y="2145030"/>
              <a:ext cx="619125" cy="36957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11"/>
            <p:cNvCxnSpPr>
              <a:cxnSpLocks/>
            </p:cNvCxnSpPr>
            <p:nvPr/>
          </p:nvCxnSpPr>
          <p:spPr bwMode="auto">
            <a:xfrm>
              <a:off x="4033837" y="3364230"/>
              <a:ext cx="638175" cy="12192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12"/>
            <p:cNvCxnSpPr>
              <a:cxnSpLocks/>
            </p:cNvCxnSpPr>
            <p:nvPr/>
          </p:nvCxnSpPr>
          <p:spPr bwMode="auto">
            <a:xfrm flipV="1">
              <a:off x="3319462" y="3324225"/>
              <a:ext cx="723900" cy="23050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V="1">
              <a:off x="3487484" y="3021833"/>
              <a:ext cx="123479" cy="19921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91" name="Straight Connector 14"/>
            <p:cNvCxnSpPr>
              <a:cxnSpLocks/>
            </p:cNvCxnSpPr>
            <p:nvPr/>
          </p:nvCxnSpPr>
          <p:spPr bwMode="auto">
            <a:xfrm flipV="1">
              <a:off x="6067425" y="4287934"/>
              <a:ext cx="212090" cy="31432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15"/>
            <p:cNvCxnSpPr>
              <a:cxnSpLocks/>
            </p:cNvCxnSpPr>
            <p:nvPr/>
          </p:nvCxnSpPr>
          <p:spPr bwMode="auto">
            <a:xfrm>
              <a:off x="3981450" y="3232564"/>
              <a:ext cx="1104900" cy="312420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16"/>
            <p:cNvCxnSpPr>
              <a:cxnSpLocks/>
            </p:cNvCxnSpPr>
            <p:nvPr/>
          </p:nvCxnSpPr>
          <p:spPr bwMode="auto">
            <a:xfrm>
              <a:off x="5232400" y="3233834"/>
              <a:ext cx="1047750" cy="106362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17"/>
            <p:cNvCxnSpPr>
              <a:cxnSpLocks/>
            </p:cNvCxnSpPr>
            <p:nvPr/>
          </p:nvCxnSpPr>
          <p:spPr bwMode="auto">
            <a:xfrm>
              <a:off x="4048760" y="2780444"/>
              <a:ext cx="1200785" cy="46037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18"/>
            <p:cNvCxnSpPr>
              <a:cxnSpLocks/>
            </p:cNvCxnSpPr>
            <p:nvPr/>
          </p:nvCxnSpPr>
          <p:spPr bwMode="auto">
            <a:xfrm flipV="1">
              <a:off x="3609975" y="2782984"/>
              <a:ext cx="438150" cy="240030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19"/>
            <p:cNvCxnSpPr>
              <a:cxnSpLocks/>
            </p:cNvCxnSpPr>
            <p:nvPr/>
          </p:nvCxnSpPr>
          <p:spPr bwMode="auto">
            <a:xfrm>
              <a:off x="5088255" y="3546254"/>
              <a:ext cx="992505" cy="105219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Straight Connector 20"/>
            <p:cNvCxnSpPr>
              <a:cxnSpLocks/>
            </p:cNvCxnSpPr>
            <p:nvPr/>
          </p:nvCxnSpPr>
          <p:spPr bwMode="auto">
            <a:xfrm flipV="1">
              <a:off x="3640455" y="3240819"/>
              <a:ext cx="339725" cy="14922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Straight Connector 21"/>
            <p:cNvCxnSpPr>
              <a:cxnSpLocks/>
            </p:cNvCxnSpPr>
            <p:nvPr/>
          </p:nvCxnSpPr>
          <p:spPr bwMode="auto">
            <a:xfrm>
              <a:off x="3486150" y="3223039"/>
              <a:ext cx="152400" cy="16954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ular Callout 22"/>
            <p:cNvSpPr>
              <a:spLocks/>
            </p:cNvSpPr>
            <p:nvPr/>
          </p:nvSpPr>
          <p:spPr>
            <a:xfrm>
              <a:off x="2435584" y="2084010"/>
              <a:ext cx="1333804" cy="587158"/>
            </a:xfrm>
            <a:prstGeom prst="wedgeRoundRectCallout">
              <a:avLst>
                <a:gd name="adj1" fmla="val 77084"/>
                <a:gd name="adj2" fmla="val 3604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en-ZA" sz="1600" dirty="0" err="1">
                  <a:solidFill>
                    <a:schemeClr val="tx1"/>
                  </a:solidFill>
                  <a:ea typeface="Arial" panose="020B0604020202020204" pitchFamily="34" charset="0"/>
                </a:rPr>
                <a:t>Nooitgedagt</a:t>
              </a:r>
              <a:r>
                <a:rPr lang="en-ZA" sz="1600" dirty="0">
                  <a:solidFill>
                    <a:schemeClr val="tx1"/>
                  </a:solidFill>
                  <a:ea typeface="Arial" panose="020B0604020202020204" pitchFamily="34" charset="0"/>
                </a:rPr>
                <a:t> WTW</a:t>
              </a:r>
              <a:endParaRPr lang="en-GB" sz="1600" dirty="0">
                <a:solidFill>
                  <a:schemeClr val="tx1"/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24600" name="Rounded Rectangular Callout 23"/>
            <p:cNvSpPr>
              <a:spLocks/>
            </p:cNvSpPr>
            <p:nvPr/>
          </p:nvSpPr>
          <p:spPr bwMode="auto">
            <a:xfrm>
              <a:off x="5584507" y="1988282"/>
              <a:ext cx="1333500" cy="612140"/>
            </a:xfrm>
            <a:prstGeom prst="wedgeRoundRectCallout">
              <a:avLst>
                <a:gd name="adj1" fmla="val -86486"/>
                <a:gd name="adj2" fmla="val 95176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500"/>
                </a:spcAft>
              </a:pPr>
              <a:r>
                <a:rPr lang="en-ZA" altLang="en-US" sz="1400">
                  <a:cs typeface="Arial" panose="020B0604020202020204" pitchFamily="34" charset="0"/>
                </a:rPr>
                <a:t>Approximate Extent of Mudstone (T-Qg)</a:t>
              </a:r>
              <a:endParaRPr lang="en-GB" altLang="en-US" sz="1400">
                <a:cs typeface="Arial" panose="020B0604020202020204" pitchFamily="34" charset="0"/>
              </a:endParaRPr>
            </a:p>
          </p:txBody>
        </p:sp>
        <p:sp>
          <p:nvSpPr>
            <p:cNvPr id="24601" name="Rounded Rectangular Callout 24"/>
            <p:cNvSpPr>
              <a:spLocks/>
            </p:cNvSpPr>
            <p:nvPr/>
          </p:nvSpPr>
          <p:spPr bwMode="auto">
            <a:xfrm>
              <a:off x="3409315" y="3915265"/>
              <a:ext cx="1333500" cy="564515"/>
            </a:xfrm>
            <a:prstGeom prst="wedgeRoundRectCallout">
              <a:avLst>
                <a:gd name="adj1" fmla="val 57801"/>
                <a:gd name="adj2" fmla="val -124222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500"/>
                </a:spcAft>
              </a:pPr>
              <a:r>
                <a:rPr lang="en-ZA" altLang="en-US" sz="1400" dirty="0">
                  <a:cs typeface="Arial" panose="020B0604020202020204" pitchFamily="34" charset="0"/>
                </a:rPr>
                <a:t>Approximate Extent of Proposed Dam</a:t>
              </a:r>
              <a:endParaRPr lang="en-GB" altLang="en-US" sz="1400" dirty="0">
                <a:cs typeface="Arial" panose="020B0604020202020204" pitchFamily="34" charset="0"/>
              </a:endParaRPr>
            </a:p>
          </p:txBody>
        </p:sp>
      </p:grpSp>
      <p:cxnSp>
        <p:nvCxnSpPr>
          <p:cNvPr id="24579" name="Straight Arrow Connector 25"/>
          <p:cNvCxnSpPr>
            <a:cxnSpLocks/>
          </p:cNvCxnSpPr>
          <p:nvPr/>
        </p:nvCxnSpPr>
        <p:spPr bwMode="auto">
          <a:xfrm flipH="1">
            <a:off x="4140200" y="3005138"/>
            <a:ext cx="149225" cy="568325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26"/>
          <p:cNvSpPr txBox="1">
            <a:spLocks noChangeArrowheads="1"/>
          </p:cNvSpPr>
          <p:nvPr/>
        </p:nvSpPr>
        <p:spPr bwMode="auto">
          <a:xfrm>
            <a:off x="1562100" y="3425825"/>
            <a:ext cx="89693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2000"/>
              <a:t>250 m</a:t>
            </a:r>
            <a:endParaRPr lang="en-GB" altLang="en-US" sz="200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468563" y="3289300"/>
            <a:ext cx="1746250" cy="2841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 bwMode="auto">
          <a:xfrm>
            <a:off x="695325" y="274638"/>
            <a:ext cx="7854950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 large balancing dam on the right bank near the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Nooitgedagt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WTW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97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347788" y="271463"/>
            <a:ext cx="7391400" cy="784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Next Steps</a:t>
            </a:r>
            <a:endParaRPr lang="en-US" altLang="en-US" dirty="0" smtClean="0"/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695450" y="1344446"/>
            <a:ext cx="744855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200" dirty="0"/>
              <a:t>Preliminary environmental investigation showed no “fatal flaws” for either </a:t>
            </a:r>
            <a:r>
              <a:rPr lang="en-GB" altLang="en-US" sz="2200" dirty="0" smtClean="0"/>
              <a:t>option: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solidFill>
                  <a:srgbClr val="0070C0"/>
                </a:solidFill>
              </a:rPr>
              <a:t>but may need to revisit should sites change</a:t>
            </a: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 sz="2200" dirty="0" smtClean="0"/>
              <a:t>Meet </a:t>
            </a:r>
            <a:r>
              <a:rPr lang="en-ZA" altLang="en-US" sz="2200" dirty="0"/>
              <a:t>with respective land owners for both dam </a:t>
            </a:r>
            <a:r>
              <a:rPr lang="en-ZA" altLang="en-US" sz="2200" dirty="0" smtClean="0"/>
              <a:t>sites: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ZA" altLang="en-US" sz="2000" dirty="0" smtClean="0">
                <a:solidFill>
                  <a:srgbClr val="0070C0"/>
                </a:solidFill>
              </a:rPr>
              <a:t>Meeting &amp; site visit on 9/10 Oct planned</a:t>
            </a:r>
            <a:endParaRPr lang="en-ZA" altLang="en-US" sz="2000" dirty="0">
              <a:solidFill>
                <a:srgbClr val="0070C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solidFill>
                  <a:srgbClr val="0070C0"/>
                </a:solidFill>
              </a:rPr>
              <a:t>Discuss with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Scheepersvlakte</a:t>
            </a:r>
            <a:r>
              <a:rPr lang="en-US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98 Citrus Development Trust regarding </a:t>
            </a:r>
            <a:r>
              <a:rPr lang="en-US" altLang="en-US" sz="2000" dirty="0" smtClean="0">
                <a:solidFill>
                  <a:srgbClr val="0070C0"/>
                </a:solidFill>
              </a:rPr>
              <a:t>their request for the </a:t>
            </a:r>
            <a:r>
              <a:rPr lang="en-US" altLang="en-US" sz="2000" dirty="0">
                <a:solidFill>
                  <a:srgbClr val="0070C0"/>
                </a:solidFill>
              </a:rPr>
              <a:t>temporary abstracting from </a:t>
            </a:r>
            <a:r>
              <a:rPr lang="en-US" altLang="en-US" sz="2000" dirty="0" err="1">
                <a:solidFill>
                  <a:srgbClr val="0070C0"/>
                </a:solidFill>
              </a:rPr>
              <a:t>Scheepersvlakte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smtClean="0">
                <a:solidFill>
                  <a:srgbClr val="0070C0"/>
                </a:solidFill>
              </a:rPr>
              <a:t>Dam</a:t>
            </a:r>
            <a:r>
              <a:rPr lang="en-GB" altLang="en-US" sz="2000" dirty="0" smtClean="0">
                <a:solidFill>
                  <a:srgbClr val="0070C0"/>
                </a:solidFill>
              </a:rPr>
              <a:t>  </a:t>
            </a: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200" dirty="0" smtClean="0"/>
              <a:t>Detailed </a:t>
            </a:r>
            <a:r>
              <a:rPr lang="en-GB" altLang="en-US" sz="2200" dirty="0"/>
              <a:t>geotechnical study </a:t>
            </a:r>
            <a:r>
              <a:rPr lang="en-GB" altLang="en-US" sz="2200" dirty="0" smtClean="0"/>
              <a:t>to </a:t>
            </a:r>
            <a:r>
              <a:rPr lang="en-GB" altLang="en-US" sz="2200" dirty="0"/>
              <a:t>assess </a:t>
            </a:r>
            <a:r>
              <a:rPr lang="en-GB" altLang="en-US" sz="2200" dirty="0" smtClean="0"/>
              <a:t>suitability </a:t>
            </a:r>
            <a:r>
              <a:rPr lang="en-GB" altLang="en-US" sz="2200" dirty="0"/>
              <a:t>of </a:t>
            </a:r>
            <a:r>
              <a:rPr lang="en-GB" altLang="en-US" sz="2200" dirty="0" smtClean="0"/>
              <a:t>short-listed dam sites</a:t>
            </a:r>
            <a:endParaRPr lang="en-GB" alt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200" dirty="0" smtClean="0"/>
              <a:t>Then topographical </a:t>
            </a:r>
            <a:r>
              <a:rPr lang="en-GB" altLang="en-US" sz="2200" dirty="0"/>
              <a:t>site survey of </a:t>
            </a:r>
            <a:r>
              <a:rPr lang="en-GB" altLang="en-US" sz="2200" dirty="0" smtClean="0"/>
              <a:t>selected dam site in </a:t>
            </a:r>
            <a:r>
              <a:rPr lang="en-GB" altLang="en-US" sz="2200" dirty="0"/>
              <a:t>support of </a:t>
            </a:r>
            <a:r>
              <a:rPr lang="en-GB" altLang="en-US" sz="2200" dirty="0" smtClean="0"/>
              <a:t>preliminary </a:t>
            </a:r>
            <a:r>
              <a:rPr lang="en-GB" altLang="en-US" sz="2200" dirty="0"/>
              <a:t>design and costing </a:t>
            </a:r>
            <a:r>
              <a:rPr lang="en-GB" altLang="en-US" sz="2200" dirty="0" smtClean="0"/>
              <a:t>to </a:t>
            </a:r>
            <a:r>
              <a:rPr lang="en-GB" altLang="en-US" sz="2200" dirty="0"/>
              <a:t>be </a:t>
            </a:r>
            <a:r>
              <a:rPr lang="en-GB" altLang="en-US" sz="2200" dirty="0" smtClean="0"/>
              <a:t>done: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altLang="en-US" sz="2000" dirty="0" smtClean="0">
                <a:solidFill>
                  <a:srgbClr val="0070C0"/>
                </a:solidFill>
              </a:rPr>
              <a:t>To be undertaken by DWS NWRI survey team</a:t>
            </a:r>
            <a:endParaRPr lang="en-GB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075688"/>
            <a:ext cx="6383337" cy="2155317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9.4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WUE assessment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Fish and Sundays catchments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404741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2858</Words>
  <Application>Microsoft Office PowerPoint</Application>
  <PresentationFormat>On-screen Show (4:3)</PresentationFormat>
  <Paragraphs>450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MS PGothic</vt:lpstr>
      <vt:lpstr>MS PGothic</vt:lpstr>
      <vt:lpstr>Arial</vt:lpstr>
      <vt:lpstr>Arial Bold</vt:lpstr>
      <vt:lpstr>Arial Narrow</vt:lpstr>
      <vt:lpstr>Calibri</vt:lpstr>
      <vt:lpstr>Courier New</vt:lpstr>
      <vt:lpstr>Gill Sans</vt:lpstr>
      <vt:lpstr>Gill Sans Light</vt:lpstr>
      <vt:lpstr>Gill Sans MT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  <vt:lpstr>Selected Options for Investigation </vt:lpstr>
      <vt:lpstr>Construction of a larger dam near the present Scheepersvlakte Dam site       </vt:lpstr>
      <vt:lpstr>Construction of a larger dam near the present Scheepersvlakte Dam site       </vt:lpstr>
      <vt:lpstr>Construct a large balancing dam on the right bank near the Nooitgedagt WTW        </vt:lpstr>
      <vt:lpstr>Construct a large balancing dam on the right bank near the Nooitgedagt WTW        </vt:lpstr>
      <vt:lpstr>Next Steps</vt:lpstr>
      <vt:lpstr>PowerPoint Presentation</vt:lpstr>
      <vt:lpstr>Short-listed WUE Interventions</vt:lpstr>
      <vt:lpstr>Preliminary Recommendations</vt:lpstr>
      <vt:lpstr>Preliminary Recommendations</vt:lpstr>
      <vt:lpstr>Preliminary Recommendations</vt:lpstr>
      <vt:lpstr>Preliminary Recommendations</vt:lpstr>
      <vt:lpstr>Preliminary Recommendations</vt:lpstr>
      <vt:lpstr>Summary of Potential Savings</vt:lpstr>
      <vt:lpstr>PowerPoint Presentation</vt:lpstr>
      <vt:lpstr>Potential additional Orange River water allocations</vt:lpstr>
      <vt:lpstr>Design Water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Thank  you 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Erik Van Der Berg</cp:lastModifiedBy>
  <cp:revision>679</cp:revision>
  <dcterms:created xsi:type="dcterms:W3CDTF">2012-08-01T10:33:21Z</dcterms:created>
  <dcterms:modified xsi:type="dcterms:W3CDTF">2017-10-17T15:53:14Z</dcterms:modified>
</cp:coreProperties>
</file>